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452" r:id="rId2"/>
    <p:sldId id="458" r:id="rId3"/>
    <p:sldId id="459" r:id="rId4"/>
    <p:sldId id="460" r:id="rId5"/>
    <p:sldId id="461" r:id="rId6"/>
    <p:sldId id="464" r:id="rId7"/>
    <p:sldId id="465" r:id="rId8"/>
    <p:sldId id="466" r:id="rId9"/>
    <p:sldId id="605" r:id="rId10"/>
    <p:sldId id="618" r:id="rId11"/>
    <p:sldId id="467" r:id="rId12"/>
    <p:sldId id="502" r:id="rId13"/>
    <p:sldId id="501" r:id="rId14"/>
    <p:sldId id="472" r:id="rId15"/>
    <p:sldId id="597" r:id="rId16"/>
    <p:sldId id="484" r:id="rId17"/>
    <p:sldId id="557" r:id="rId18"/>
    <p:sldId id="498" r:id="rId19"/>
    <p:sldId id="560" r:id="rId20"/>
    <p:sldId id="558" r:id="rId21"/>
    <p:sldId id="603" r:id="rId22"/>
    <p:sldId id="628" r:id="rId23"/>
    <p:sldId id="577" r:id="rId24"/>
    <p:sldId id="578" r:id="rId25"/>
    <p:sldId id="579" r:id="rId26"/>
    <p:sldId id="583" r:id="rId27"/>
    <p:sldId id="588" r:id="rId28"/>
    <p:sldId id="623" r:id="rId29"/>
    <p:sldId id="624" r:id="rId30"/>
    <p:sldId id="625" r:id="rId31"/>
    <p:sldId id="593" r:id="rId32"/>
    <p:sldId id="627" r:id="rId33"/>
    <p:sldId id="626" r:id="rId34"/>
    <p:sldId id="633" r:id="rId35"/>
    <p:sldId id="634" r:id="rId36"/>
    <p:sldId id="635" r:id="rId37"/>
    <p:sldId id="636" r:id="rId38"/>
    <p:sldId id="637" r:id="rId39"/>
    <p:sldId id="638" r:id="rId40"/>
    <p:sldId id="639" r:id="rId41"/>
    <p:sldId id="640" r:id="rId42"/>
    <p:sldId id="641" r:id="rId43"/>
    <p:sldId id="632" r:id="rId44"/>
    <p:sldId id="561" r:id="rId45"/>
    <p:sldId id="562" r:id="rId46"/>
    <p:sldId id="563" r:id="rId47"/>
    <p:sldId id="564" r:id="rId48"/>
    <p:sldId id="565" r:id="rId49"/>
    <p:sldId id="566" r:id="rId50"/>
    <p:sldId id="602" r:id="rId51"/>
    <p:sldId id="604" r:id="rId52"/>
    <p:sldId id="600" r:id="rId53"/>
    <p:sldId id="567" r:id="rId54"/>
    <p:sldId id="568" r:id="rId55"/>
    <p:sldId id="596" r:id="rId56"/>
    <p:sldId id="569" r:id="rId57"/>
    <p:sldId id="570" r:id="rId58"/>
    <p:sldId id="571" r:id="rId59"/>
    <p:sldId id="572" r:id="rId60"/>
    <p:sldId id="573" r:id="rId61"/>
    <p:sldId id="574" r:id="rId62"/>
    <p:sldId id="575" r:id="rId63"/>
    <p:sldId id="576" r:id="rId64"/>
    <p:sldId id="631" r:id="rId65"/>
    <p:sldId id="599" r:id="rId66"/>
    <p:sldId id="495" r:id="rId67"/>
    <p:sldId id="496" r:id="rId68"/>
    <p:sldId id="529" r:id="rId69"/>
    <p:sldId id="556" r:id="rId70"/>
    <p:sldId id="523" r:id="rId71"/>
    <p:sldId id="524" r:id="rId72"/>
    <p:sldId id="525" r:id="rId73"/>
    <p:sldId id="552" r:id="rId74"/>
    <p:sldId id="553" r:id="rId75"/>
    <p:sldId id="619" r:id="rId76"/>
    <p:sldId id="595" r:id="rId77"/>
    <p:sldId id="622" r:id="rId78"/>
    <p:sldId id="629" r:id="rId79"/>
    <p:sldId id="554" r:id="rId80"/>
    <p:sldId id="555" r:id="rId81"/>
    <p:sldId id="526" r:id="rId82"/>
    <p:sldId id="527" r:id="rId83"/>
    <p:sldId id="528" r:id="rId84"/>
    <p:sldId id="508" r:id="rId85"/>
    <p:sldId id="509" r:id="rId86"/>
    <p:sldId id="510" r:id="rId87"/>
    <p:sldId id="511" r:id="rId88"/>
    <p:sldId id="513" r:id="rId89"/>
    <p:sldId id="514" r:id="rId90"/>
    <p:sldId id="515" r:id="rId91"/>
    <p:sldId id="516" r:id="rId92"/>
    <p:sldId id="517" r:id="rId93"/>
    <p:sldId id="518" r:id="rId94"/>
    <p:sldId id="519" r:id="rId95"/>
    <p:sldId id="546" r:id="rId96"/>
    <p:sldId id="531" r:id="rId97"/>
    <p:sldId id="532" r:id="rId98"/>
    <p:sldId id="533" r:id="rId99"/>
    <p:sldId id="534" r:id="rId100"/>
    <p:sldId id="535" r:id="rId101"/>
    <p:sldId id="536" r:id="rId102"/>
    <p:sldId id="537" r:id="rId103"/>
    <p:sldId id="538" r:id="rId104"/>
    <p:sldId id="539" r:id="rId105"/>
    <p:sldId id="540" r:id="rId106"/>
    <p:sldId id="541" r:id="rId107"/>
    <p:sldId id="542" r:id="rId108"/>
    <p:sldId id="543" r:id="rId109"/>
    <p:sldId id="544" r:id="rId110"/>
    <p:sldId id="545" r:id="rId111"/>
    <p:sldId id="307" r:id="rId112"/>
  </p:sldIdLst>
  <p:sldSz cx="9906000" cy="6858000" type="A4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  <a:srgbClr val="993300"/>
    <a:srgbClr val="FFFFCC"/>
    <a:srgbClr val="CC3300"/>
    <a:srgbClr val="FFCC00"/>
    <a:srgbClr val="006600"/>
    <a:srgbClr val="00FFCC"/>
    <a:srgbClr val="CCFF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531" autoAdjust="0"/>
    <p:restoredTop sz="99104" autoAdjust="0"/>
  </p:normalViewPr>
  <p:slideViewPr>
    <p:cSldViewPr>
      <p:cViewPr>
        <p:scale>
          <a:sx n="60" d="100"/>
          <a:sy n="60" d="100"/>
        </p:scale>
        <p:origin x="-1764" y="-35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0"/>
    </p:cViewPr>
  </p:sorterViewPr>
  <p:notesViewPr>
    <p:cSldViewPr>
      <p:cViewPr varScale="1">
        <p:scale>
          <a:sx n="54" d="100"/>
          <a:sy n="54" d="100"/>
        </p:scale>
        <p:origin x="-1824" y="-78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7AF984-99E8-4A35-9990-21C2F7568D18}" type="doc">
      <dgm:prSet loTypeId="urn:microsoft.com/office/officeart/2005/8/layout/vList4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F68ACDA5-129F-4CC9-82FE-415859B758CF}">
      <dgm:prSet custT="1"/>
      <dgm:spPr/>
      <dgm:t>
        <a:bodyPr/>
        <a:lstStyle/>
        <a:p>
          <a:pPr algn="just"/>
          <a:r>
            <a:rPr lang="en-US" sz="2000" b="0" i="1" dirty="0" smtClean="0">
              <a:solidFill>
                <a:srgbClr val="FFFF00"/>
              </a:solidFill>
              <a:latin typeface="+mn-lt"/>
              <a:cs typeface="Times New Roman" pitchFamily="18" charset="0"/>
            </a:rPr>
            <a:t>Ms. </a:t>
          </a:r>
          <a:r>
            <a:rPr lang="en-US" sz="2000" b="0" dirty="0" smtClean="0">
              <a:solidFill>
                <a:srgbClr val="FFFF00"/>
              </a:solidFill>
              <a:latin typeface="+mn-lt"/>
            </a:rPr>
            <a:t>Shrasti Jain student of Electrical </a:t>
          </a:r>
          <a:r>
            <a:rPr lang="en-US" sz="2000" b="0" dirty="0" err="1" smtClean="0">
              <a:solidFill>
                <a:srgbClr val="FFFF00"/>
              </a:solidFill>
              <a:latin typeface="+mn-lt"/>
            </a:rPr>
            <a:t>Engg</a:t>
          </a:r>
          <a:r>
            <a:rPr lang="en-US" sz="2000" b="0" dirty="0" smtClean="0">
              <a:solidFill>
                <a:srgbClr val="FFFF00"/>
              </a:solidFill>
              <a:latin typeface="+mn-lt"/>
            </a:rPr>
            <a:t>. Dept. scored 9.7 SGPA, in IV Semester in university examination, highest in M.P.  Region</a:t>
          </a:r>
          <a:r>
            <a:rPr lang="en-US" sz="2400" b="0" dirty="0" smtClean="0">
              <a:solidFill>
                <a:srgbClr val="FFFF00"/>
              </a:solidFill>
              <a:latin typeface="+mn-lt"/>
            </a:rPr>
            <a:t>.     </a:t>
          </a:r>
        </a:p>
      </dgm:t>
    </dgm:pt>
    <dgm:pt modelId="{22A4836F-22A9-41E1-8AF4-4DDAB2F0BE81}" type="parTrans" cxnId="{B675271F-D735-4AC1-AE3A-5BF303F96ADF}">
      <dgm:prSet/>
      <dgm:spPr/>
      <dgm:t>
        <a:bodyPr/>
        <a:lstStyle/>
        <a:p>
          <a:endParaRPr lang="en-US"/>
        </a:p>
      </dgm:t>
    </dgm:pt>
    <dgm:pt modelId="{A5A5A178-A008-4FD3-AC89-8AF8263F5F9C}" type="sibTrans" cxnId="{B675271F-D735-4AC1-AE3A-5BF303F96ADF}">
      <dgm:prSet/>
      <dgm:spPr/>
      <dgm:t>
        <a:bodyPr/>
        <a:lstStyle/>
        <a:p>
          <a:endParaRPr lang="en-US"/>
        </a:p>
      </dgm:t>
    </dgm:pt>
    <dgm:pt modelId="{8E4350E3-6568-4018-834F-59323E82C4C0}">
      <dgm:prSet custT="1"/>
      <dgm:spPr/>
      <dgm:t>
        <a:bodyPr/>
        <a:lstStyle/>
        <a:p>
          <a:pPr algn="just"/>
          <a:r>
            <a:rPr lang="en-US" sz="2000" b="0" i="1" dirty="0" smtClean="0">
              <a:solidFill>
                <a:srgbClr val="FFFF00"/>
              </a:solidFill>
              <a:latin typeface="+mn-lt"/>
              <a:cs typeface="Times New Roman" pitchFamily="18" charset="0"/>
            </a:rPr>
            <a:t>Ms. </a:t>
          </a:r>
          <a:r>
            <a:rPr lang="en-US" sz="2000" b="0" dirty="0" err="1" smtClean="0">
              <a:solidFill>
                <a:srgbClr val="FFFF00"/>
              </a:solidFill>
              <a:latin typeface="+mn-lt"/>
            </a:rPr>
            <a:t>Vaishnavi</a:t>
          </a:r>
          <a:r>
            <a:rPr lang="en-US" sz="2000" b="0" dirty="0" smtClean="0">
              <a:solidFill>
                <a:srgbClr val="FFFF00"/>
              </a:solidFill>
              <a:latin typeface="+mn-lt"/>
            </a:rPr>
            <a:t> </a:t>
          </a:r>
          <a:r>
            <a:rPr lang="en-US" sz="2000" b="0" dirty="0" err="1" smtClean="0">
              <a:solidFill>
                <a:srgbClr val="FFFF00"/>
              </a:solidFill>
              <a:latin typeface="+mn-lt"/>
            </a:rPr>
            <a:t>Chouksey</a:t>
          </a:r>
          <a:r>
            <a:rPr lang="en-US" sz="2000" b="0" dirty="0" smtClean="0">
              <a:solidFill>
                <a:srgbClr val="FFFF00"/>
              </a:solidFill>
              <a:latin typeface="+mn-lt"/>
            </a:rPr>
            <a:t>  of Electrical </a:t>
          </a:r>
          <a:r>
            <a:rPr lang="en-US" sz="2000" b="0" dirty="0" err="1" smtClean="0">
              <a:solidFill>
                <a:srgbClr val="FFFF00"/>
              </a:solidFill>
              <a:latin typeface="+mn-lt"/>
            </a:rPr>
            <a:t>Engg</a:t>
          </a:r>
          <a:r>
            <a:rPr lang="en-US" sz="2000" b="0" dirty="0" smtClean="0">
              <a:solidFill>
                <a:srgbClr val="FFFF00"/>
              </a:solidFill>
              <a:latin typeface="+mn-lt"/>
            </a:rPr>
            <a:t>. Dept. scored 9.77 SGPA, in II Semester in university examination, highest in M.P.  Region.</a:t>
          </a:r>
          <a:endParaRPr lang="en-US" sz="2000" dirty="0"/>
        </a:p>
      </dgm:t>
    </dgm:pt>
    <dgm:pt modelId="{C0ED54B3-93DD-4904-862E-5C62254DFBAD}" type="parTrans" cxnId="{E5473902-1CD5-425E-BA6D-1CF19B0B6304}">
      <dgm:prSet/>
      <dgm:spPr/>
      <dgm:t>
        <a:bodyPr/>
        <a:lstStyle/>
        <a:p>
          <a:endParaRPr lang="en-US"/>
        </a:p>
      </dgm:t>
    </dgm:pt>
    <dgm:pt modelId="{9CDB0113-D176-48A1-9CF5-408AD8FA887F}" type="sibTrans" cxnId="{E5473902-1CD5-425E-BA6D-1CF19B0B6304}">
      <dgm:prSet/>
      <dgm:spPr/>
      <dgm:t>
        <a:bodyPr/>
        <a:lstStyle/>
        <a:p>
          <a:endParaRPr lang="en-US"/>
        </a:p>
      </dgm:t>
    </dgm:pt>
    <dgm:pt modelId="{7D133DFD-B48B-4FB5-B372-14F71C85990C}" type="pres">
      <dgm:prSet presAssocID="{BA7AF984-99E8-4A35-9990-21C2F7568D1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CB7C58E-F721-40E3-9FFF-8E400587F378}" type="pres">
      <dgm:prSet presAssocID="{F68ACDA5-129F-4CC9-82FE-415859B758CF}" presName="comp" presStyleCnt="0"/>
      <dgm:spPr/>
    </dgm:pt>
    <dgm:pt modelId="{3A383EFE-E457-4ABA-87C9-E73BBBFA341C}" type="pres">
      <dgm:prSet presAssocID="{F68ACDA5-129F-4CC9-82FE-415859B758CF}" presName="box" presStyleLbl="node1" presStyleIdx="0" presStyleCnt="2"/>
      <dgm:spPr/>
      <dgm:t>
        <a:bodyPr/>
        <a:lstStyle/>
        <a:p>
          <a:endParaRPr lang="en-US"/>
        </a:p>
      </dgm:t>
    </dgm:pt>
    <dgm:pt modelId="{D47A7FF7-B330-42E9-916B-CE504F85278A}" type="pres">
      <dgm:prSet presAssocID="{F68ACDA5-129F-4CC9-82FE-415859B758CF}" presName="img" presStyleLbl="fgImgPlace1" presStyleIdx="0" presStyleCnt="2" custScaleX="85143" custScaleY="9364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BE77675-B8B3-4DD8-AFA7-42F196ADB6CD}" type="pres">
      <dgm:prSet presAssocID="{F68ACDA5-129F-4CC9-82FE-415859B758CF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76B1C-973B-4C5F-957C-5AEE6C932FAE}" type="pres">
      <dgm:prSet presAssocID="{A5A5A178-A008-4FD3-AC89-8AF8263F5F9C}" presName="spacer" presStyleCnt="0"/>
      <dgm:spPr/>
    </dgm:pt>
    <dgm:pt modelId="{E2DC48D4-B123-40A4-B52F-2ECF26B3E35C}" type="pres">
      <dgm:prSet presAssocID="{8E4350E3-6568-4018-834F-59323E82C4C0}" presName="comp" presStyleCnt="0"/>
      <dgm:spPr/>
    </dgm:pt>
    <dgm:pt modelId="{D0CE617E-1590-4A39-988A-2D0C5FB2C00A}" type="pres">
      <dgm:prSet presAssocID="{8E4350E3-6568-4018-834F-59323E82C4C0}" presName="box" presStyleLbl="node1" presStyleIdx="1" presStyleCnt="2"/>
      <dgm:spPr/>
      <dgm:t>
        <a:bodyPr/>
        <a:lstStyle/>
        <a:p>
          <a:endParaRPr lang="en-US"/>
        </a:p>
      </dgm:t>
    </dgm:pt>
    <dgm:pt modelId="{D10E26A8-625C-4138-9E83-A952729188D6}" type="pres">
      <dgm:prSet presAssocID="{8E4350E3-6568-4018-834F-59323E82C4C0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E46108-1F28-412B-8FC4-978D3D93359A}" type="pres">
      <dgm:prSet presAssocID="{8E4350E3-6568-4018-834F-59323E82C4C0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473902-1CD5-425E-BA6D-1CF19B0B6304}" srcId="{BA7AF984-99E8-4A35-9990-21C2F7568D18}" destId="{8E4350E3-6568-4018-834F-59323E82C4C0}" srcOrd="1" destOrd="0" parTransId="{C0ED54B3-93DD-4904-862E-5C62254DFBAD}" sibTransId="{9CDB0113-D176-48A1-9CF5-408AD8FA887F}"/>
    <dgm:cxn modelId="{60E7C7A5-A632-4C6B-AC29-57021D05C5A2}" type="presOf" srcId="{F68ACDA5-129F-4CC9-82FE-415859B758CF}" destId="{3A383EFE-E457-4ABA-87C9-E73BBBFA341C}" srcOrd="0" destOrd="0" presId="urn:microsoft.com/office/officeart/2005/8/layout/vList4"/>
    <dgm:cxn modelId="{7F020096-850D-4297-807D-164065047E67}" type="presOf" srcId="{BA7AF984-99E8-4A35-9990-21C2F7568D18}" destId="{7D133DFD-B48B-4FB5-B372-14F71C85990C}" srcOrd="0" destOrd="0" presId="urn:microsoft.com/office/officeart/2005/8/layout/vList4"/>
    <dgm:cxn modelId="{AC1F934B-8056-4326-A5BC-6093CA7C9856}" type="presOf" srcId="{F68ACDA5-129F-4CC9-82FE-415859B758CF}" destId="{6BE77675-B8B3-4DD8-AFA7-42F196ADB6CD}" srcOrd="1" destOrd="0" presId="urn:microsoft.com/office/officeart/2005/8/layout/vList4"/>
    <dgm:cxn modelId="{4E2EB468-F1C5-4DC8-87A7-18D2A92AA5A6}" type="presOf" srcId="{8E4350E3-6568-4018-834F-59323E82C4C0}" destId="{90E46108-1F28-412B-8FC4-978D3D93359A}" srcOrd="1" destOrd="0" presId="urn:microsoft.com/office/officeart/2005/8/layout/vList4"/>
    <dgm:cxn modelId="{E29B1D87-060A-4A1B-ACF4-8831FAFE39A0}" type="presOf" srcId="{8E4350E3-6568-4018-834F-59323E82C4C0}" destId="{D0CE617E-1590-4A39-988A-2D0C5FB2C00A}" srcOrd="0" destOrd="0" presId="urn:microsoft.com/office/officeart/2005/8/layout/vList4"/>
    <dgm:cxn modelId="{B675271F-D735-4AC1-AE3A-5BF303F96ADF}" srcId="{BA7AF984-99E8-4A35-9990-21C2F7568D18}" destId="{F68ACDA5-129F-4CC9-82FE-415859B758CF}" srcOrd="0" destOrd="0" parTransId="{22A4836F-22A9-41E1-8AF4-4DDAB2F0BE81}" sibTransId="{A5A5A178-A008-4FD3-AC89-8AF8263F5F9C}"/>
    <dgm:cxn modelId="{93AB325A-9F7D-455B-B4A6-B0F07F239343}" type="presParOf" srcId="{7D133DFD-B48B-4FB5-B372-14F71C85990C}" destId="{CCB7C58E-F721-40E3-9FFF-8E400587F378}" srcOrd="0" destOrd="0" presId="urn:microsoft.com/office/officeart/2005/8/layout/vList4"/>
    <dgm:cxn modelId="{1A6FC865-D7B2-4750-879A-7F9354D39CBA}" type="presParOf" srcId="{CCB7C58E-F721-40E3-9FFF-8E400587F378}" destId="{3A383EFE-E457-4ABA-87C9-E73BBBFA341C}" srcOrd="0" destOrd="0" presId="urn:microsoft.com/office/officeart/2005/8/layout/vList4"/>
    <dgm:cxn modelId="{C7BC8D6F-2869-412A-821B-5D5945C8CE77}" type="presParOf" srcId="{CCB7C58E-F721-40E3-9FFF-8E400587F378}" destId="{D47A7FF7-B330-42E9-916B-CE504F85278A}" srcOrd="1" destOrd="0" presId="urn:microsoft.com/office/officeart/2005/8/layout/vList4"/>
    <dgm:cxn modelId="{1E772CAA-8975-444C-BF73-1EB8EF686511}" type="presParOf" srcId="{CCB7C58E-F721-40E3-9FFF-8E400587F378}" destId="{6BE77675-B8B3-4DD8-AFA7-42F196ADB6CD}" srcOrd="2" destOrd="0" presId="urn:microsoft.com/office/officeart/2005/8/layout/vList4"/>
    <dgm:cxn modelId="{6DA4253A-DF60-4343-AAF3-10957F2A34AA}" type="presParOf" srcId="{7D133DFD-B48B-4FB5-B372-14F71C85990C}" destId="{7C076B1C-973B-4C5F-957C-5AEE6C932FAE}" srcOrd="1" destOrd="0" presId="urn:microsoft.com/office/officeart/2005/8/layout/vList4"/>
    <dgm:cxn modelId="{893D8C8D-C246-40BD-AB7D-456DD130F714}" type="presParOf" srcId="{7D133DFD-B48B-4FB5-B372-14F71C85990C}" destId="{E2DC48D4-B123-40A4-B52F-2ECF26B3E35C}" srcOrd="2" destOrd="0" presId="urn:microsoft.com/office/officeart/2005/8/layout/vList4"/>
    <dgm:cxn modelId="{E4DC46EC-FC98-4154-AFA2-2FB29E0853DC}" type="presParOf" srcId="{E2DC48D4-B123-40A4-B52F-2ECF26B3E35C}" destId="{D0CE617E-1590-4A39-988A-2D0C5FB2C00A}" srcOrd="0" destOrd="0" presId="urn:microsoft.com/office/officeart/2005/8/layout/vList4"/>
    <dgm:cxn modelId="{7E5BD566-3C0A-4EBE-83D7-03439995C12F}" type="presParOf" srcId="{E2DC48D4-B123-40A4-B52F-2ECF26B3E35C}" destId="{D10E26A8-625C-4138-9E83-A952729188D6}" srcOrd="1" destOrd="0" presId="urn:microsoft.com/office/officeart/2005/8/layout/vList4"/>
    <dgm:cxn modelId="{332344E0-1BCE-4B9F-B49E-1C9671EA6C01}" type="presParOf" srcId="{E2DC48D4-B123-40A4-B52F-2ECF26B3E35C}" destId="{90E46108-1F28-412B-8FC4-978D3D93359A}" srcOrd="2" destOrd="0" presId="urn:microsoft.com/office/officeart/2005/8/layout/vList4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56DCE450-93BC-41CD-89EE-B6BBB51F8529}" type="datetime1">
              <a:rPr lang="en-US"/>
              <a:pPr>
                <a:defRPr/>
              </a:pPr>
              <a:t>10/3/2017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E3DBD11C-06F3-478B-BE86-DE3A1C5D5F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29964E7B-6FC8-44FB-A914-2368E49CF808}" type="datetime1">
              <a:rPr lang="en-US"/>
              <a:pPr>
                <a:defRPr/>
              </a:pPr>
              <a:t>10/3/2017</a:t>
            </a:fld>
            <a:endParaRPr lang="en-US"/>
          </a:p>
        </p:txBody>
      </p:sp>
      <p:sp>
        <p:nvSpPr>
          <p:cNvPr id="1034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57275" y="720725"/>
            <a:ext cx="520065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AA0F31B6-C128-4D7D-B525-0B7AF8CFB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12CDAC2-0870-4696-A424-7E8D5CE5DA88}" type="datetime1">
              <a:rPr lang="en-US"/>
              <a:pPr>
                <a:defRPr/>
              </a:pPr>
              <a:t>10/3/2017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3FDEC1EA-4248-4CAD-A390-7C276E7683FC}" type="slidenum">
              <a:rPr lang="en-IN" altLang="en-US"/>
              <a:pPr/>
              <a:t>42</a:t>
            </a:fld>
            <a:endParaRPr lang="en-IN" altLang="en-US"/>
          </a:p>
        </p:txBody>
      </p:sp>
      <p:sp>
        <p:nvSpPr>
          <p:cNvPr id="32773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I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0D0EF-D904-4D29-9B51-AC32CAD046A4}" type="slidenum">
              <a:rPr lang="en-US" smtClean="0"/>
              <a:pPr>
                <a:defRPr/>
              </a:pPr>
              <a:t>66</a:t>
            </a:fld>
            <a:endParaRPr lang="en-US" smtClean="0"/>
          </a:p>
        </p:txBody>
      </p:sp>
      <p:sp>
        <p:nvSpPr>
          <p:cNvPr id="112643" name="Rectangle 2055"/>
          <p:cNvSpPr txBox="1">
            <a:spLocks noGrp="1" noChangeArrowheads="1"/>
          </p:cNvSpPr>
          <p:nvPr/>
        </p:nvSpPr>
        <p:spPr bwMode="auto">
          <a:xfrm>
            <a:off x="4144963" y="9129713"/>
            <a:ext cx="3170237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5EDD53A7-5F8F-48CF-B959-337793247035}" type="slidenum">
              <a:rPr lang="en-US" sz="1300"/>
              <a:pPr algn="r"/>
              <a:t>66</a:t>
            </a:fld>
            <a:endParaRPr lang="en-US" sz="1300"/>
          </a:p>
        </p:txBody>
      </p:sp>
      <p:sp>
        <p:nvSpPr>
          <p:cNvPr id="1126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2988" y="708025"/>
            <a:ext cx="5229225" cy="3621088"/>
          </a:xfrm>
          <a:ln/>
        </p:spPr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4063"/>
            <a:ext cx="5365750" cy="43291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100" smtClean="0"/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D9B80C34-ABB0-480A-B7C4-B0BA92F352B6}" type="slidenum">
              <a:rPr lang="en-IN" altLang="en-US"/>
              <a:pPr/>
              <a:t>86</a:t>
            </a:fld>
            <a:endParaRPr lang="en-IN" altLang="en-US"/>
          </a:p>
        </p:txBody>
      </p:sp>
      <p:sp>
        <p:nvSpPr>
          <p:cNvPr id="31749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I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3FDEC1EA-4248-4CAD-A390-7C276E7683FC}" type="slidenum">
              <a:rPr lang="en-IN" altLang="en-US"/>
              <a:pPr/>
              <a:t>92</a:t>
            </a:fld>
            <a:endParaRPr lang="en-IN" altLang="en-US"/>
          </a:p>
        </p:txBody>
      </p:sp>
      <p:sp>
        <p:nvSpPr>
          <p:cNvPr id="32773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I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999B5B-F751-4ED5-BC6B-D908D7F3ABD8}" type="slidenum">
              <a:rPr lang="en-US" smtClean="0"/>
              <a:pPr>
                <a:defRPr/>
              </a:pPr>
              <a:t>2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6DBA91-8F93-4887-99DA-5C038F5B7AF5}" type="slidenum">
              <a:rPr lang="en-US" smtClean="0"/>
              <a:pPr>
                <a:defRPr/>
              </a:pPr>
              <a:t>3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E1A103-D2EC-4CDA-9AAD-6FAAA32DB8B8}" type="slidenum">
              <a:rPr lang="en-US" smtClean="0"/>
              <a:pPr>
                <a:defRPr/>
              </a:pPr>
              <a:t>4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45B5CD-BB9A-4CF3-8261-85930901DD1A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24F4F3-3D75-4BB9-AA3A-7BAD89FB76D4}" type="slidenum">
              <a:rPr lang="en-US" smtClean="0"/>
              <a:pPr>
                <a:defRPr/>
              </a:pPr>
              <a:t>7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4B6B72-101A-4A56-989B-F018498DF7B1}" type="slidenum">
              <a:rPr lang="en-US" smtClean="0"/>
              <a:pPr>
                <a:defRPr/>
              </a:pPr>
              <a:t>8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258AE7-41EF-404D-B971-F6E8BBB140C4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D9B80C34-ABB0-480A-B7C4-B0BA92F352B6}" type="slidenum">
              <a:rPr lang="en-IN" altLang="en-US"/>
              <a:pPr/>
              <a:t>36</a:t>
            </a:fld>
            <a:endParaRPr lang="en-IN" altLang="en-US"/>
          </a:p>
        </p:txBody>
      </p:sp>
      <p:sp>
        <p:nvSpPr>
          <p:cNvPr id="31749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I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0" y="5791200"/>
          <a:ext cx="1066800" cy="1042988"/>
        </p:xfrm>
        <a:graphic>
          <a:graphicData uri="http://schemas.openxmlformats.org/presentationml/2006/ole">
            <p:oleObj spid="_x0000_s128002" name="Image" r:id="rId3" imgW="5587302" imgH="5460317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100" y="6523038"/>
            <a:ext cx="2743200" cy="334962"/>
          </a:xfrm>
          <a:prstGeom prst="rect">
            <a:avLst/>
          </a:prstGeo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0" y="6248400"/>
            <a:ext cx="2514600" cy="4572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9906000" cy="53340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IN">
              <a:solidFill>
                <a:srgbClr val="000066"/>
              </a:solidFill>
              <a:cs typeface="+mn-cs"/>
            </a:endParaRPr>
          </a:p>
        </p:txBody>
      </p:sp>
      <p:pic>
        <p:nvPicPr>
          <p:cNvPr id="3075" name="Picture 7" descr="NBA_logo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242425" y="6130925"/>
            <a:ext cx="51117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9" descr="college_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0" y="5834063"/>
            <a:ext cx="1066800" cy="102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84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ages/Deloitte-Consulting-US-India-Pvt-Ltd/1612702745681454?ref=br_rs" TargetMode="External"/><Relationship Id="rId7" Type="http://schemas.openxmlformats.org/officeDocument/2006/relationships/image" Target="../media/image116.jpeg"/><Relationship Id="rId2" Type="http://schemas.openxmlformats.org/officeDocument/2006/relationships/hyperlink" Target="https://www.facebook.com/pages/Deloitte-Consulting-US-India-Pvt-Ltd/1612702745681454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pages/Mumbai-India/114759761873412?ref=br_rs" TargetMode="External"/><Relationship Id="rId5" Type="http://schemas.openxmlformats.org/officeDocument/2006/relationships/hyperlink" Target="https://www.facebook.com/pages/ggits/110709498949188?ref=br_rs" TargetMode="External"/><Relationship Id="rId4" Type="http://schemas.openxmlformats.org/officeDocument/2006/relationships/hyperlink" Target="https://www.facebook.com/TataConsultancyServices/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TataConsultancyServices/" TargetMode="External"/><Relationship Id="rId2" Type="http://schemas.openxmlformats.org/officeDocument/2006/relationships/hyperlink" Target="https://www.facebook.com/pages/TCS-Neptune/589323194518086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4.png"/><Relationship Id="rId7" Type="http://schemas.openxmlformats.org/officeDocument/2006/relationships/image" Target="../media/image32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29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../NEW_Engg%20Institute%20Profile%20Proforma_%20Sep2010.doc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../NEW_Engg%20Institute%20Profile%20Proforma_%20Sep2010.doc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eg"/><Relationship Id="rId4" Type="http://schemas.openxmlformats.org/officeDocument/2006/relationships/image" Target="../media/image78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9144000" cy="5562600"/>
          </a:xfrm>
        </p:spPr>
        <p:txBody>
          <a:bodyPr/>
          <a:lstStyle/>
          <a:p>
            <a:pPr algn="ctr">
              <a:defRPr/>
            </a:pPr>
            <a:r>
              <a:rPr lang="en-US" sz="4000" dirty="0" smtClean="0">
                <a:solidFill>
                  <a:srgbClr val="002060"/>
                </a:solidFill>
              </a:rPr>
              <a:t>Department of Electrical Engineering</a:t>
            </a:r>
            <a:r>
              <a:rPr lang="en-US" sz="2800" dirty="0" smtClean="0">
                <a:solidFill>
                  <a:srgbClr val="CC0000"/>
                </a:solidFill>
              </a:rPr>
              <a:t/>
            </a:r>
            <a:br>
              <a:rPr lang="en-US" sz="2800" dirty="0" smtClean="0">
                <a:solidFill>
                  <a:srgbClr val="CC0000"/>
                </a:solidFill>
              </a:rPr>
            </a:br>
            <a:r>
              <a:rPr lang="en-US" sz="2800" i="1" dirty="0" smtClean="0">
                <a:solidFill>
                  <a:srgbClr val="C00000"/>
                </a:solidFill>
              </a:rPr>
              <a:t>(</a:t>
            </a:r>
            <a:r>
              <a:rPr lang="en-US" sz="3200" i="1" dirty="0" err="1" smtClean="0">
                <a:solidFill>
                  <a:srgbClr val="C00000"/>
                </a:solidFill>
              </a:rPr>
              <a:t>Gyan</a:t>
            </a:r>
            <a:r>
              <a:rPr lang="en-US" sz="3200" i="1" dirty="0" smtClean="0">
                <a:solidFill>
                  <a:srgbClr val="C00000"/>
                </a:solidFill>
              </a:rPr>
              <a:t> Ganga Institute of Technology &amp; Sciences, Jabalpur)</a:t>
            </a:r>
            <a:br>
              <a:rPr lang="en-US" sz="3200" i="1" dirty="0" smtClean="0">
                <a:solidFill>
                  <a:srgbClr val="C00000"/>
                </a:solidFill>
              </a:rPr>
            </a:br>
            <a:r>
              <a:rPr lang="en-US" sz="2800" i="1" dirty="0" smtClean="0">
                <a:solidFill>
                  <a:srgbClr val="C00000"/>
                </a:solidFill>
              </a:rPr>
              <a:t/>
            </a:r>
            <a:br>
              <a:rPr lang="en-US" sz="2800" i="1" dirty="0" smtClean="0">
                <a:solidFill>
                  <a:srgbClr val="C00000"/>
                </a:solidFill>
              </a:rPr>
            </a:br>
            <a:r>
              <a:rPr lang="en-US" sz="2800" dirty="0" smtClean="0">
                <a:solidFill>
                  <a:srgbClr val="002060"/>
                </a:solidFill>
              </a:rPr>
              <a:t>(NBA Accredited Program)</a:t>
            </a:r>
            <a:r>
              <a:rPr lang="en-US" sz="2400" dirty="0" smtClean="0">
                <a:solidFill>
                  <a:srgbClr val="002060"/>
                </a:solidFill>
              </a:rPr>
              <a:t/>
            </a:r>
            <a:br>
              <a:rPr lang="en-US" sz="2400" dirty="0" smtClean="0">
                <a:solidFill>
                  <a:srgbClr val="002060"/>
                </a:solidFill>
              </a:rPr>
            </a:br>
            <a:r>
              <a:rPr lang="en-US" sz="2400" dirty="0" smtClean="0">
                <a:solidFill>
                  <a:srgbClr val="002060"/>
                </a:solidFill>
              </a:rPr>
              <a:t>Approved by AICTE, New Delhi </a:t>
            </a:r>
            <a:br>
              <a:rPr lang="en-US" sz="2400" dirty="0" smtClean="0">
                <a:solidFill>
                  <a:srgbClr val="002060"/>
                </a:solidFill>
              </a:rPr>
            </a:br>
            <a:r>
              <a:rPr lang="en-US" sz="2400" dirty="0" smtClean="0">
                <a:solidFill>
                  <a:srgbClr val="002060"/>
                </a:solidFill>
              </a:rPr>
              <a:t>Affiliated to RGPV, Bhopal</a:t>
            </a:r>
            <a:br>
              <a:rPr lang="en-US" sz="2400" dirty="0" smtClean="0">
                <a:solidFill>
                  <a:srgbClr val="002060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/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/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/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70C0"/>
                </a:solidFill>
                <a:latin typeface="Arial Black" pitchFamily="34" charset="0"/>
              </a:rPr>
              <a:t>Welcomes </a:t>
            </a:r>
            <a:br>
              <a:rPr lang="en-US" sz="2400" dirty="0" smtClean="0">
                <a:solidFill>
                  <a:srgbClr val="0070C0"/>
                </a:solidFill>
                <a:latin typeface="Arial Black" pitchFamily="34" charset="0"/>
              </a:rPr>
            </a:br>
            <a:r>
              <a:rPr lang="en-US" sz="2400" dirty="0" smtClean="0">
                <a:solidFill>
                  <a:srgbClr val="0070C0"/>
                </a:solidFill>
                <a:latin typeface="Arial Black" pitchFamily="34" charset="0"/>
              </a:rPr>
              <a:t>All Delegates of </a:t>
            </a:r>
            <a:br>
              <a:rPr lang="en-US" sz="2400" dirty="0" smtClean="0">
                <a:solidFill>
                  <a:srgbClr val="0070C0"/>
                </a:solidFill>
                <a:latin typeface="Arial Black" pitchFamily="34" charset="0"/>
              </a:rPr>
            </a:br>
            <a:r>
              <a:rPr lang="en-US" sz="2400" dirty="0" smtClean="0">
                <a:solidFill>
                  <a:srgbClr val="0070C0"/>
                </a:solidFill>
                <a:latin typeface="Arial Black" pitchFamily="34" charset="0"/>
              </a:rPr>
              <a:t>Tata Consultancy Services (TCS)</a:t>
            </a:r>
            <a:r>
              <a:rPr lang="en-US" sz="2400" dirty="0" smtClean="0">
                <a:solidFill>
                  <a:srgbClr val="00B050"/>
                </a:solidFill>
              </a:rPr>
              <a:t/>
            </a:r>
            <a:br>
              <a:rPr lang="en-US" sz="2400" dirty="0" smtClean="0">
                <a:solidFill>
                  <a:srgbClr val="00B050"/>
                </a:solidFill>
              </a:rPr>
            </a:br>
            <a:r>
              <a:rPr lang="en-US" sz="1600" dirty="0" smtClean="0">
                <a:solidFill>
                  <a:schemeClr val="accent6"/>
                </a:solidFill>
              </a:rPr>
              <a:t/>
            </a:r>
            <a:br>
              <a:rPr lang="en-US" sz="1600" dirty="0" smtClean="0">
                <a:solidFill>
                  <a:schemeClr val="accent6"/>
                </a:solidFill>
              </a:rPr>
            </a:br>
            <a:r>
              <a:rPr lang="en-US" sz="1600" dirty="0" smtClean="0">
                <a:solidFill>
                  <a:schemeClr val="accent6"/>
                </a:solidFill>
              </a:rPr>
              <a:t/>
            </a:r>
            <a:br>
              <a:rPr lang="en-US" sz="1600" dirty="0" smtClean="0">
                <a:solidFill>
                  <a:schemeClr val="accent6"/>
                </a:solidFill>
              </a:rPr>
            </a:br>
            <a:r>
              <a:rPr lang="en-US" sz="1600" dirty="0" smtClean="0">
                <a:solidFill>
                  <a:srgbClr val="C00000"/>
                </a:solidFill>
              </a:rPr>
              <a:t/>
            </a:r>
            <a:br>
              <a:rPr lang="en-US" sz="1600" dirty="0" smtClean="0">
                <a:solidFill>
                  <a:srgbClr val="C00000"/>
                </a:solidFill>
              </a:rPr>
            </a:br>
            <a:endParaRPr lang="en-US" sz="400" dirty="0">
              <a:solidFill>
                <a:srgbClr val="C00000"/>
              </a:solidFill>
            </a:endParaRPr>
          </a:p>
        </p:txBody>
      </p:sp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1" y="4359442"/>
            <a:ext cx="1219199" cy="898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EC55586-FDBB-4486-A3AF-82446A44483E}" type="datetime1">
              <a:rPr lang="en-US" smtClean="0"/>
              <a:pPr/>
              <a:t>10/3/2017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5200" y="6356351"/>
            <a:ext cx="8255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89250" y="6356351"/>
            <a:ext cx="36322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ELECTRICAL ENGINEERING DEPARTMENT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7116" y="0"/>
            <a:ext cx="2471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FACULTY MEMBERS</a:t>
            </a:r>
            <a:endParaRPr 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1292673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 Placeholder 2"/>
          <p:cNvSpPr txBox="1">
            <a:spLocks/>
          </p:cNvSpPr>
          <p:nvPr/>
        </p:nvSpPr>
        <p:spPr>
          <a:xfrm>
            <a:off x="1371600" y="762000"/>
            <a:ext cx="2000250" cy="160020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 S. K. JAIN</a:t>
            </a:r>
            <a:endParaRPr kumimoji="0" lang="en-US" sz="23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Designation : Asst. Professor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Qualification/Specialization 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M. E. (Communication System)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JEC,  Jabalpur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Experience : </a:t>
            </a:r>
            <a: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 Years (Teaching)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01 Year  (Indu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838200"/>
            <a:ext cx="1219200" cy="150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 Placeholder 2"/>
          <p:cNvSpPr>
            <a:spLocks noGrp="1"/>
          </p:cNvSpPr>
          <p:nvPr>
            <p:ph type="body" idx="2"/>
          </p:nvPr>
        </p:nvSpPr>
        <p:spPr>
          <a:xfrm>
            <a:off x="4572000" y="838200"/>
            <a:ext cx="1695450" cy="1676400"/>
          </a:xfrm>
        </p:spPr>
        <p:txBody>
          <a:bodyPr>
            <a:normAutofit fontScale="32500" lnSpcReduction="20000"/>
          </a:bodyPr>
          <a:lstStyle/>
          <a:p>
            <a:r>
              <a:rPr lang="en-US" sz="3000" b="1" dirty="0" smtClean="0">
                <a:solidFill>
                  <a:srgbClr val="0070C0"/>
                </a:solidFill>
              </a:rPr>
              <a:t>Prof. VIVEK KUSHWAHA</a:t>
            </a:r>
          </a:p>
          <a:p>
            <a:endParaRPr lang="en-US" sz="2000" b="1" dirty="0" smtClean="0">
              <a:solidFill>
                <a:srgbClr val="0070C0"/>
              </a:solidFill>
            </a:endParaRPr>
          </a:p>
          <a:p>
            <a:r>
              <a:rPr lang="en-US" sz="2000" b="1" dirty="0" smtClean="0">
                <a:solidFill>
                  <a:srgbClr val="0070C0"/>
                </a:solidFill>
              </a:rPr>
              <a:t>Designation : Asst. Professor </a:t>
            </a:r>
          </a:p>
          <a:p>
            <a:endParaRPr lang="en-US" sz="2000" b="1" dirty="0" smtClean="0">
              <a:solidFill>
                <a:srgbClr val="0070C0"/>
              </a:solidFill>
            </a:endParaRPr>
          </a:p>
          <a:p>
            <a:r>
              <a:rPr lang="en-US" sz="2000" b="1" dirty="0" smtClean="0">
                <a:solidFill>
                  <a:srgbClr val="0070C0"/>
                </a:solidFill>
              </a:rPr>
              <a:t>Qualification/Specialization :  </a:t>
            </a:r>
          </a:p>
          <a:p>
            <a:pPr lvl="0" fontAlgn="base">
              <a:spcAft>
                <a:spcPct val="0"/>
              </a:spcAft>
              <a:buClrTx/>
              <a:buSzTx/>
              <a:defRPr/>
            </a:pPr>
            <a:r>
              <a:rPr lang="en-US" sz="2000" b="1" dirty="0" smtClean="0">
                <a:solidFill>
                  <a:srgbClr val="0070C0"/>
                </a:solidFill>
              </a:rPr>
              <a:t>M. E. (Control  System)</a:t>
            </a:r>
            <a:endParaRPr lang="en-US" sz="20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Aft>
                <a:spcPct val="0"/>
              </a:spcAft>
              <a:buClrTx/>
              <a:buSzTx/>
            </a:pP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JEC, Jabalpur</a:t>
            </a:r>
          </a:p>
          <a:p>
            <a:pPr fontAlgn="base">
              <a:spcAft>
                <a:spcPct val="0"/>
              </a:spcAft>
              <a:buClrTx/>
              <a:buSzTx/>
            </a:pPr>
            <a:r>
              <a:rPr lang="en-US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(Pursuing 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PHD,BIT</a:t>
            </a:r>
            <a:r>
              <a:rPr lang="en-US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Mesra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 Control System </a:t>
            </a:r>
            <a:r>
              <a:rPr lang="en-US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Aft>
                <a:spcPct val="0"/>
              </a:spcAft>
              <a:buClrTx/>
              <a:buSzTx/>
            </a:pPr>
            <a:endParaRPr lang="en-US" sz="20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Aft>
                <a:spcPct val="0"/>
              </a:spcAft>
              <a:buClrTx/>
              <a:buSzTx/>
            </a:pP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Experience : 10 </a:t>
            </a:r>
            <a:r>
              <a:rPr lang="en-US" sz="2000" b="1" dirty="0" smtClean="0">
                <a:solidFill>
                  <a:srgbClr val="0070C0"/>
                </a:solidFill>
              </a:rPr>
              <a:t>Years (Teaching)</a:t>
            </a:r>
          </a:p>
          <a:p>
            <a:r>
              <a:rPr lang="en-US" sz="2800" b="1" dirty="0" smtClean="0">
                <a:solidFill>
                  <a:srgbClr val="0070C0"/>
                </a:solidFill>
              </a:rPr>
              <a:t>	</a:t>
            </a:r>
            <a:r>
              <a:rPr lang="en-US" sz="2000" b="1" dirty="0" smtClean="0">
                <a:solidFill>
                  <a:srgbClr val="0070C0"/>
                </a:solidFill>
              </a:rPr>
              <a:t>        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2362200"/>
            <a:ext cx="1215417" cy="146473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114800"/>
            <a:ext cx="1260764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 Placeholder 2"/>
          <p:cNvSpPr txBox="1">
            <a:spLocks/>
          </p:cNvSpPr>
          <p:nvPr/>
        </p:nvSpPr>
        <p:spPr>
          <a:xfrm>
            <a:off x="1371600" y="2438400"/>
            <a:ext cx="1752600" cy="1371600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POONAM SARAWGI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Designation : Asst. Professor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Qualification/Specialization 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M. Tech (Energy Technology)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GGITS, Jabalpur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Experience : 6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Years (Teaching)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1295400" y="4114800"/>
            <a:ext cx="1676400" cy="144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RUMA DEB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Designation : Asst. Professor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Qualification/Specialization 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M. Tech (VLSI)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Satyabhama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University, Chennai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Experience : 02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Years (Teaching)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124200" y="2590800"/>
            <a:ext cx="1082114" cy="112258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30" name="Text Placeholder 2"/>
          <p:cNvSpPr txBox="1">
            <a:spLocks/>
          </p:cNvSpPr>
          <p:nvPr/>
        </p:nvSpPr>
        <p:spPr>
          <a:xfrm>
            <a:off x="4724400" y="2438400"/>
            <a:ext cx="1752600" cy="1295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SHUBHANGI 	RAJMISTRY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Designation : Asst. Professor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Qualification/Specialization 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M. E. (Control  System)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JEC, Jabalpur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Experience : 2.5</a:t>
            </a: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Years (Teaching)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</a:t>
            </a:r>
            <a:endParaRPr kumimoji="0" lang="en-US" sz="5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" name="Picture 2" descr="G:\abhishek docs\New Folder\Images\DCIM\Camera\2013-04-09 14.28.3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3124200" y="4038600"/>
            <a:ext cx="1219201" cy="1524000"/>
          </a:xfrm>
          <a:prstGeom prst="rect">
            <a:avLst/>
          </a:prstGeom>
          <a:noFill/>
        </p:spPr>
      </p:pic>
      <p:pic>
        <p:nvPicPr>
          <p:cNvPr id="32" name="Picture 2" descr="G:\raghu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00800" y="838200"/>
            <a:ext cx="1238250" cy="1453182"/>
          </a:xfrm>
          <a:prstGeom prst="rect">
            <a:avLst/>
          </a:prstGeom>
          <a:noFill/>
        </p:spPr>
      </p:pic>
      <p:sp>
        <p:nvSpPr>
          <p:cNvPr id="33" name="Text Placeholder 2"/>
          <p:cNvSpPr txBox="1">
            <a:spLocks/>
          </p:cNvSpPr>
          <p:nvPr/>
        </p:nvSpPr>
        <p:spPr>
          <a:xfrm>
            <a:off x="4419600" y="3810000"/>
            <a:ext cx="2362200" cy="12192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ABHISHEK GUPTA</a:t>
            </a:r>
            <a:endParaRPr kumimoji="0" lang="en-US" sz="3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Designation : Asst. Professor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Qualification/Specialization 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M. Tech (Optoelectronics)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SGSITS, Indore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Experience : 4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Years (Teaching)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8001000" y="914400"/>
            <a:ext cx="1676400" cy="167640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RAGHUWANSH SINGH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Designation : Asst. Professor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Qualification/Specialization 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M. E. (Control System)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Experience :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Years (Teaching)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935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Swantantra Kasera (2008)</a:t>
            </a:r>
          </a:p>
        </p:txBody>
      </p:sp>
      <p:pic>
        <p:nvPicPr>
          <p:cNvPr id="38915" name="Content Placeholder 4" descr="12486048_1079011608799987_3424924638643714071_o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0755" r="54716" b="16536"/>
          <a:stretch>
            <a:fillRect/>
          </a:stretch>
        </p:blipFill>
        <p:spPr>
          <a:xfrm>
            <a:off x="6438900" y="1981200"/>
            <a:ext cx="2724150" cy="268128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1524000"/>
            <a:ext cx="4375150" cy="4525963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/>
              <a:t>Work</a:t>
            </a:r>
            <a:endParaRPr lang="en-GB" dirty="0" smtClean="0"/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err="1" smtClean="0"/>
              <a:t>Nepa</a:t>
            </a:r>
            <a:r>
              <a:rPr lang="en-GB" b="1" dirty="0" smtClean="0"/>
              <a:t> Limited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 smtClean="0"/>
              <a:t>    </a:t>
            </a:r>
            <a:r>
              <a:rPr lang="en-GB" dirty="0" err="1" smtClean="0"/>
              <a:t>Assitant</a:t>
            </a:r>
            <a:r>
              <a:rPr lang="en-GB" dirty="0" smtClean="0"/>
              <a:t> </a:t>
            </a:r>
            <a:r>
              <a:rPr lang="en-GB" dirty="0" err="1" smtClean="0"/>
              <a:t>Mananger</a:t>
            </a:r>
            <a:r>
              <a:rPr lang="en-GB" dirty="0" smtClean="0"/>
              <a:t> Electrical · September 1, 2015 to present · </a:t>
            </a:r>
            <a:r>
              <a:rPr lang="en-GB" dirty="0" err="1" smtClean="0"/>
              <a:t>Nepanagar</a:t>
            </a:r>
            <a:endParaRPr lang="en-GB" dirty="0" smtClean="0"/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/>
              <a:t>Monnet </a:t>
            </a:r>
            <a:r>
              <a:rPr lang="en-GB" b="1" dirty="0" err="1" smtClean="0"/>
              <a:t>Ispat</a:t>
            </a:r>
            <a:r>
              <a:rPr lang="en-GB" b="1" dirty="0" smtClean="0"/>
              <a:t> &amp; Energy Ltd.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 smtClean="0"/>
              <a:t>Engineer · October 19, 2009 to May 1, 2010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Hitesh Daryani (2009)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GB" smtClean="0"/>
              <a:t>Works </a:t>
            </a:r>
          </a:p>
          <a:p>
            <a:pPr eaLnBrk="1" fontAlgn="ctr" hangingPunct="1"/>
            <a:r>
              <a:rPr lang="en-GB" smtClean="0"/>
              <a:t>Software Engineer at</a:t>
            </a:r>
          </a:p>
          <a:p>
            <a:pPr eaLnBrk="1" fontAlgn="ctr" hangingPunct="1"/>
            <a:r>
              <a:rPr lang="en-GB" smtClean="0"/>
              <a:t> Mphasis (A Sister Concern HP Company</a:t>
            </a:r>
          </a:p>
          <a:p>
            <a:pPr eaLnBrk="1" fontAlgn="ctr" hangingPunct="1"/>
            <a:r>
              <a:rPr lang="en-GB" smtClean="0"/>
              <a:t>Lives in Bangalore, India</a:t>
            </a:r>
          </a:p>
          <a:p>
            <a:pPr eaLnBrk="1" hangingPunct="1">
              <a:buFontTx/>
              <a:buNone/>
            </a:pPr>
            <a:r>
              <a:rPr lang="en-GB" smtClean="0"/>
              <a:t/>
            </a:r>
            <a:br>
              <a:rPr lang="en-GB" smtClean="0"/>
            </a:br>
            <a:endParaRPr lang="en-GB" smtClean="0"/>
          </a:p>
        </p:txBody>
      </p:sp>
      <p:pic>
        <p:nvPicPr>
          <p:cNvPr id="39940" name="Content Placeholder 4" descr="12494773_10153676112118285_5579531456921849822_n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448300" y="1828800"/>
            <a:ext cx="3549650" cy="3505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Kriti Verma (2010)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b="1" cap="all" dirty="0" smtClean="0"/>
              <a:t>Profile </a:t>
            </a:r>
            <a:endParaRPr lang="en-GB" dirty="0" smtClean="0"/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/>
              <a:t>Wipro 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Project Engineer · March 2011 to present · Bangalore, India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600" b="1" dirty="0" smtClean="0"/>
              <a:t>SUVIDHA ENGG. INDIA PVT LMTD ( MUMBAI)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GET · July 2010 to January 2011 · Mumbai, India</a:t>
            </a:r>
          </a:p>
        </p:txBody>
      </p:sp>
      <p:pic>
        <p:nvPicPr>
          <p:cNvPr id="40964" name="Content Placeholder 6" descr="1916094_10205562576169757_1291033653980449875_n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2223" t="36169"/>
          <a:stretch>
            <a:fillRect/>
          </a:stretch>
        </p:blipFill>
        <p:spPr>
          <a:xfrm>
            <a:off x="5943600" y="2286000"/>
            <a:ext cx="3302000" cy="3200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Aditya Banerjee (2011)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fontAlgn="ctr" hangingPunct="1"/>
            <a:r>
              <a:rPr lang="en-GB" b="1" smtClean="0"/>
              <a:t>Essar Group</a:t>
            </a:r>
          </a:p>
          <a:p>
            <a:pPr eaLnBrk="1" fontAlgn="ctr" hangingPunct="1"/>
            <a:r>
              <a:rPr lang="en-GB" smtClean="0"/>
              <a:t>Deputy Manager :July 2011 to present ,Jamnagar</a:t>
            </a:r>
          </a:p>
          <a:p>
            <a:pPr eaLnBrk="1" hangingPunct="1"/>
            <a:endParaRPr lang="en-GB" smtClean="0"/>
          </a:p>
        </p:txBody>
      </p:sp>
      <p:pic>
        <p:nvPicPr>
          <p:cNvPr id="41988" name="Content Placeholder 4" descr="12227120_10205004067293362_980692435652728154_n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30190" r="45284" b="35570"/>
          <a:stretch>
            <a:fillRect/>
          </a:stretch>
        </p:blipFill>
        <p:spPr>
          <a:xfrm>
            <a:off x="5283200" y="1600200"/>
            <a:ext cx="4225529" cy="4648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Akshay Dubey (2011)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/>
              <a:t>Work</a:t>
            </a:r>
            <a:endParaRPr lang="en-GB" dirty="0" smtClean="0"/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/>
              <a:t>Cognizant Technology Solutions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July 2014 to present · Pune, India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Senior Systems Executive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/>
              <a:t>Tata Consultancy Services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err="1" smtClean="0"/>
              <a:t>Asst.System</a:t>
            </a:r>
            <a:r>
              <a:rPr lang="en-GB" dirty="0" smtClean="0"/>
              <a:t> Engineer · March 2012 to 2014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</p:txBody>
      </p:sp>
      <p:pic>
        <p:nvPicPr>
          <p:cNvPr id="43012" name="Content Placeholder 4" descr="540736_544956975564002_741911900_n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5659" r="52831"/>
          <a:stretch>
            <a:fillRect/>
          </a:stretch>
        </p:blipFill>
        <p:spPr>
          <a:xfrm>
            <a:off x="5283201" y="2347914"/>
            <a:ext cx="4392348" cy="37480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Suvit Rathore (2011)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cap="all" dirty="0" smtClean="0"/>
              <a:t>profile</a:t>
            </a:r>
            <a:endParaRPr lang="en-GB" dirty="0" smtClean="0"/>
          </a:p>
          <a:p>
            <a:pPr eaLnBrk="1" fontAlgn="ctr" hangingPunct="1">
              <a:spcAft>
                <a:spcPts val="0"/>
              </a:spcAft>
              <a:defRPr/>
            </a:pPr>
            <a:r>
              <a:rPr lang="en-GB" b="1" dirty="0" smtClean="0"/>
              <a:t>Tata Consultancy Services</a:t>
            </a:r>
          </a:p>
          <a:p>
            <a:pPr eaLnBrk="1" fontAlgn="ctr" hangingPunct="1">
              <a:spcAft>
                <a:spcPts val="0"/>
              </a:spcAft>
              <a:defRPr/>
            </a:pPr>
            <a:r>
              <a:rPr lang="en-GB" b="1" dirty="0" err="1" smtClean="0"/>
              <a:t>Gurgaon</a:t>
            </a:r>
            <a:r>
              <a:rPr lang="en-GB" b="1" dirty="0" smtClean="0"/>
              <a:t>, Haryana</a:t>
            </a:r>
          </a:p>
        </p:txBody>
      </p:sp>
      <p:pic>
        <p:nvPicPr>
          <p:cNvPr id="44036" name="Content Placeholder 4" descr="579244_613679338680000_391836618_n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9057"/>
          <a:stretch>
            <a:fillRect/>
          </a:stretch>
        </p:blipFill>
        <p:spPr>
          <a:xfrm>
            <a:off x="5118100" y="2347913"/>
            <a:ext cx="4292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Palak Prabhakar (2012)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GB" b="1" smtClean="0"/>
              <a:t>Work Profile</a:t>
            </a:r>
            <a:endParaRPr lang="en-GB" smtClean="0"/>
          </a:p>
          <a:p>
            <a:pPr eaLnBrk="1" fontAlgn="ctr" hangingPunct="1"/>
            <a:r>
              <a:rPr lang="en-GB" b="1" smtClean="0"/>
              <a:t>Tata Consultancy Services</a:t>
            </a:r>
          </a:p>
          <a:p>
            <a:pPr eaLnBrk="1" fontAlgn="ctr" hangingPunct="1"/>
            <a:r>
              <a:rPr lang="en-GB" smtClean="0"/>
              <a:t>System Engineer ·</a:t>
            </a:r>
          </a:p>
          <a:p>
            <a:pPr eaLnBrk="1" fontAlgn="ctr" hangingPunct="1"/>
            <a:r>
              <a:rPr lang="en-GB" smtClean="0"/>
              <a:t> March 18, 2013 to present · Hyderabad, India</a:t>
            </a:r>
          </a:p>
          <a:p>
            <a:pPr eaLnBrk="1" fontAlgn="ctr" hangingPunct="1"/>
            <a:endParaRPr lang="en-GB" smtClean="0"/>
          </a:p>
          <a:p>
            <a:pPr eaLnBrk="1" hangingPunct="1"/>
            <a:endParaRPr lang="en-GB" smtClean="0"/>
          </a:p>
        </p:txBody>
      </p:sp>
      <p:pic>
        <p:nvPicPr>
          <p:cNvPr id="45060" name="Content Placeholder 4" descr="palak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035550" y="2347913"/>
            <a:ext cx="437515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Raj Bhatia (2012)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fontAlgn="ctr" hangingPunct="1"/>
            <a:r>
              <a:rPr lang="en-GB" smtClean="0">
                <a:hlinkClick r:id="rId2"/>
              </a:rPr>
              <a:t/>
            </a:r>
            <a:br>
              <a:rPr lang="en-GB" smtClean="0">
                <a:hlinkClick r:id="rId2"/>
              </a:rPr>
            </a:br>
            <a:r>
              <a:rPr lang="en-GB" smtClean="0"/>
              <a:t>Works at </a:t>
            </a:r>
            <a:r>
              <a:rPr lang="en-GB" smtClean="0">
                <a:hlinkClick r:id="rId3"/>
              </a:rPr>
              <a:t>Deloitte Consulting US-India Pvt. Ltd.</a:t>
            </a:r>
            <a:endParaRPr lang="en-GB" smtClean="0"/>
          </a:p>
          <a:p>
            <a:pPr eaLnBrk="1" fontAlgn="ctr" hangingPunct="1"/>
            <a:r>
              <a:rPr lang="en-GB" smtClean="0"/>
              <a:t>Past: </a:t>
            </a:r>
            <a:r>
              <a:rPr lang="en-GB" smtClean="0">
                <a:hlinkClick r:id="rId4"/>
              </a:rPr>
              <a:t>Tata Consultancy Services</a:t>
            </a:r>
            <a:endParaRPr lang="en-GB" smtClean="0"/>
          </a:p>
          <a:p>
            <a:pPr eaLnBrk="1" fontAlgn="ctr" hangingPunct="1">
              <a:buFontTx/>
              <a:buNone/>
            </a:pPr>
            <a:r>
              <a:rPr lang="en-GB" smtClean="0"/>
              <a:t>Studied at </a:t>
            </a:r>
            <a:r>
              <a:rPr lang="en-GB" smtClean="0">
                <a:hlinkClick r:id="rId5"/>
              </a:rPr>
              <a:t>ggits</a:t>
            </a:r>
            <a:endParaRPr lang="en-GB" smtClean="0"/>
          </a:p>
          <a:p>
            <a:pPr eaLnBrk="1" fontAlgn="ctr" hangingPunct="1"/>
            <a:r>
              <a:rPr lang="en-GB" smtClean="0"/>
              <a:t>Lives in </a:t>
            </a:r>
            <a:r>
              <a:rPr lang="en-GB" smtClean="0">
                <a:hlinkClick r:id="rId6"/>
              </a:rPr>
              <a:t>Mumbai, India</a:t>
            </a:r>
            <a:endParaRPr lang="en-GB" smtClean="0"/>
          </a:p>
          <a:p>
            <a:pPr eaLnBrk="1" hangingPunct="1"/>
            <a:endParaRPr lang="en-GB" smtClean="0"/>
          </a:p>
        </p:txBody>
      </p:sp>
      <p:pic>
        <p:nvPicPr>
          <p:cNvPr id="46084" name="Content Placeholder 4" descr="raj.jpg"/>
          <p:cNvPicPr>
            <a:picLocks noGrp="1" noChangeAspect="1"/>
          </p:cNvPicPr>
          <p:nvPr>
            <p:ph sz="half" idx="2"/>
          </p:nvPr>
        </p:nvPicPr>
        <p:blipFill>
          <a:blip r:embed="rId7"/>
          <a:srcRect/>
          <a:stretch>
            <a:fillRect/>
          </a:stretch>
        </p:blipFill>
        <p:spPr>
          <a:xfrm>
            <a:off x="5778500" y="1676400"/>
            <a:ext cx="3136900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Akshay Chouksey (2013)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/>
              <a:t>Work</a:t>
            </a:r>
            <a:endParaRPr lang="en-GB" dirty="0" smtClean="0"/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/>
              <a:t>Robert Bosch LLC - Research and Technology </a:t>
            </a:r>
            <a:r>
              <a:rPr lang="en-GB" b="1" dirty="0" err="1" smtClean="0"/>
              <a:t>Center</a:t>
            </a:r>
            <a:r>
              <a:rPr lang="en-GB" b="1" dirty="0" smtClean="0"/>
              <a:t>.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Analyst, Mobile App Integration · Palo Alto, California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b="1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/>
              <a:t>Education</a:t>
            </a:r>
            <a:endParaRPr lang="en-GB" dirty="0" smtClean="0"/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/>
              <a:t>School of Information Studies at Syracuse University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Information Management · Syracuse, New York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/>
          </a:p>
        </p:txBody>
      </p:sp>
      <p:pic>
        <p:nvPicPr>
          <p:cNvPr id="47108" name="Content Placeholder 4" descr="akshay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861050" y="1752600"/>
            <a:ext cx="3467100" cy="3124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Shalu Chanwani (2014)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fontAlgn="ctr" hangingPunct="1">
              <a:buFontTx/>
              <a:buNone/>
            </a:pPr>
            <a:r>
              <a:rPr lang="en-GB" b="1" smtClean="0">
                <a:hlinkClick r:id="rId2"/>
              </a:rPr>
              <a:t>TCS Neptune</a:t>
            </a:r>
            <a:endParaRPr lang="en-GB" b="1" smtClean="0"/>
          </a:p>
          <a:p>
            <a:pPr eaLnBrk="1" fontAlgn="ctr" hangingPunct="1"/>
            <a:r>
              <a:rPr lang="en-GB" smtClean="0"/>
              <a:t>June 2015 to present</a:t>
            </a:r>
          </a:p>
          <a:p>
            <a:pPr eaLnBrk="1" fontAlgn="ctr" hangingPunct="1"/>
            <a:r>
              <a:rPr lang="en-GB" b="1" smtClean="0">
                <a:hlinkClick r:id="rId3"/>
              </a:rPr>
              <a:t>Tata Consultancy Services</a:t>
            </a:r>
            <a:endParaRPr lang="en-GB" b="1" smtClean="0"/>
          </a:p>
          <a:p>
            <a:pPr eaLnBrk="1" fontAlgn="ctr" hangingPunct="1"/>
            <a:r>
              <a:rPr lang="en-GB" smtClean="0"/>
              <a:t>Assistant System Engineer-T · Trivandrum, India</a:t>
            </a:r>
          </a:p>
          <a:p>
            <a:pPr eaLnBrk="1" hangingPunct="1"/>
            <a:endParaRPr lang="en-GB" smtClean="0"/>
          </a:p>
        </p:txBody>
      </p:sp>
      <p:pic>
        <p:nvPicPr>
          <p:cNvPr id="48132" name="Content Placeholder 4" descr="11898623_969587479758386_2523835645290368400_n.jp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384669" y="1600201"/>
            <a:ext cx="367691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ELECT. ENGG. DEPTT.</a:t>
            </a:r>
          </a:p>
        </p:txBody>
      </p:sp>
      <p:sp>
        <p:nvSpPr>
          <p:cNvPr id="14339" name="Slide Number Placeholder 6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342049D4-D06D-4702-AAA7-993096C6AC59}" type="slidenum">
              <a:rPr lang="en-US"/>
              <a:pPr/>
              <a:t>11</a:t>
            </a:fld>
            <a:endParaRPr lang="en-US"/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0" y="0"/>
            <a:ext cx="3905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 typeface="Wingdings" pitchFamily="2" charset="2"/>
              <a:buChar char="q"/>
            </a:pPr>
            <a:endParaRPr lang="en-US"/>
          </a:p>
        </p:txBody>
      </p:sp>
      <p:sp>
        <p:nvSpPr>
          <p:cNvPr id="14341" name="Rectangle 3"/>
          <p:cNvSpPr>
            <a:spLocks noChangeArrowheads="1"/>
          </p:cNvSpPr>
          <p:nvPr/>
        </p:nvSpPr>
        <p:spPr bwMode="auto">
          <a:xfrm>
            <a:off x="0" y="0"/>
            <a:ext cx="3905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 typeface="Wingdings" pitchFamily="2" charset="2"/>
              <a:buChar char="q"/>
            </a:pPr>
            <a:endParaRPr lang="en-US"/>
          </a:p>
        </p:txBody>
      </p:sp>
      <p:sp>
        <p:nvSpPr>
          <p:cNvPr id="1434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77850" y="0"/>
            <a:ext cx="8832850" cy="1295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ACADEMIC ACHIEVEMENTS </a:t>
            </a:r>
            <a:b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RESULTS -FINAL YEAR</a:t>
            </a:r>
            <a:endParaRPr lang="en-US" sz="2000" b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567" name="Group 39"/>
          <p:cNvGraphicFramePr>
            <a:graphicFrameLocks noGrp="1"/>
          </p:cNvGraphicFramePr>
          <p:nvPr>
            <p:ph sz="half" idx="1"/>
          </p:nvPr>
        </p:nvGraphicFramePr>
        <p:xfrm>
          <a:off x="165100" y="1524000"/>
          <a:ext cx="9493250" cy="4419601"/>
        </p:xfrm>
        <a:graphic>
          <a:graphicData uri="http://schemas.openxmlformats.org/drawingml/2006/table">
            <a:tbl>
              <a:tblPr/>
              <a:tblGrid>
                <a:gridCol w="4487718"/>
                <a:gridCol w="5005532"/>
              </a:tblGrid>
              <a:tr h="1045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ACADEMIC SESSION 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gamma/>
                            <a:shade val="96078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VIII SEMESTER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gamma/>
                            <a:shade val="96078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84360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Batch 2013 -2017</a:t>
                      </a:r>
                    </a:p>
                    <a:p>
                      <a:pPr algn="ctr" fontAlgn="ctr"/>
                      <a:endParaRPr lang="en-IN" sz="2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9" marR="10319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gamma/>
                            <a:shade val="96078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</a:p>
                  </a:txBody>
                  <a:tcPr marL="10319" marR="10319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gamma/>
                            <a:shade val="96078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84360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Batch 2012 -2016</a:t>
                      </a:r>
                    </a:p>
                    <a:p>
                      <a:pPr algn="ctr" fontAlgn="ctr"/>
                      <a:endParaRPr lang="en-IN" sz="2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9" marR="10319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gamma/>
                            <a:shade val="96078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r>
                        <a:rPr lang="en-IN" sz="2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6.56</a:t>
                      </a: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%</a:t>
                      </a:r>
                    </a:p>
                  </a:txBody>
                  <a:tcPr marL="10319" marR="10319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gamma/>
                            <a:shade val="96078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84360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Batch 2011 -2015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9" marR="10319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gamma/>
                            <a:shade val="96078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</a:p>
                  </a:txBody>
                  <a:tcPr marL="10319" marR="10319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gamma/>
                            <a:shade val="96078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84360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Batch 2010 -2014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319" marR="10319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gamma/>
                            <a:shade val="96078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</a:p>
                  </a:txBody>
                  <a:tcPr marL="10319" marR="10319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gamma/>
                            <a:shade val="96078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sp>
        <p:nvSpPr>
          <p:cNvPr id="14363" name="Date Placeholder 8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  <p:cxnSp>
        <p:nvCxnSpPr>
          <p:cNvPr id="14364" name="Straight Connector 10"/>
          <p:cNvCxnSpPr>
            <a:cxnSpLocks noChangeShapeType="1"/>
          </p:cNvCxnSpPr>
          <p:nvPr/>
        </p:nvCxnSpPr>
        <p:spPr bwMode="auto">
          <a:xfrm>
            <a:off x="0" y="990600"/>
            <a:ext cx="2063750" cy="11430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4365" name="Straight Connector 12"/>
          <p:cNvCxnSpPr>
            <a:cxnSpLocks noChangeShapeType="1"/>
          </p:cNvCxnSpPr>
          <p:nvPr/>
        </p:nvCxnSpPr>
        <p:spPr bwMode="auto">
          <a:xfrm>
            <a:off x="0" y="990600"/>
            <a:ext cx="2063750" cy="10668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Siddharth Ahuja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chemeClr val="tx2"/>
                </a:solidFill>
              </a:rPr>
              <a:t>GRE Score :-324 (2015)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>
                <a:solidFill>
                  <a:schemeClr val="tx2"/>
                </a:solidFill>
              </a:rPr>
              <a:t>University of Illinois , Urbana Champaign USA 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dirty="0" smtClean="0">
                <a:solidFill>
                  <a:schemeClr val="tx2"/>
                </a:solidFill>
              </a:rPr>
              <a:t>(World Ranking Top 21  University-2015)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chemeClr val="tx2"/>
                </a:solidFill>
              </a:rPr>
              <a:t>Specialization Technology Management</a:t>
            </a:r>
            <a:r>
              <a:rPr lang="en-GB" dirty="0" smtClean="0">
                <a:solidFill>
                  <a:srgbClr val="FF0000"/>
                </a:solidFill>
              </a:rPr>
              <a:t> 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/>
          </a:p>
        </p:txBody>
      </p:sp>
      <p:pic>
        <p:nvPicPr>
          <p:cNvPr id="49156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092304" y="1897063"/>
            <a:ext cx="4261644" cy="39338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4"/>
          <p:cNvSpPr>
            <a:spLocks noChangeArrowheads="1"/>
          </p:cNvSpPr>
          <p:nvPr/>
        </p:nvSpPr>
        <p:spPr bwMode="auto">
          <a:xfrm>
            <a:off x="1600200" y="2438400"/>
            <a:ext cx="68516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b="1">
                <a:solidFill>
                  <a:srgbClr val="C00000"/>
                </a:solidFill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 bwMode="auto">
          <a:xfrm>
            <a:off x="495300" y="0"/>
            <a:ext cx="89154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8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8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Chancellor’s Awards </a:t>
            </a:r>
            <a:endParaRPr lang="en-US" sz="4800" b="1" u="sng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60400" y="1600200"/>
            <a:ext cx="87503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buFont typeface="Wingdings" pitchFamily="2" charset="2"/>
              <a:buChar char="v"/>
            </a:pPr>
            <a:r>
              <a:rPr lang="en-IN" sz="24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This award is given by The </a:t>
            </a:r>
            <a:r>
              <a:rPr lang="en-IN" sz="2400" b="1" dirty="0" err="1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Hon'ble</a:t>
            </a:r>
            <a:r>
              <a:rPr lang="en-IN" sz="24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 Governor of M.P who is the chancellor of all the state Universities. </a:t>
            </a:r>
          </a:p>
          <a:p>
            <a:pPr algn="just">
              <a:buFont typeface="Wingdings" pitchFamily="2" charset="2"/>
              <a:buChar char="v"/>
            </a:pPr>
            <a:endParaRPr lang="en-IN" sz="2400" b="1" dirty="0" smtClean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IN" sz="24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In this award a cash Prize of 25000/- along with the certificate is given to the best 3 students who are the outstanding performers in the theory subjects of a semester in every programme in entire University.</a:t>
            </a:r>
          </a:p>
          <a:p>
            <a:pPr algn="just">
              <a:buFont typeface="Wingdings" pitchFamily="2" charset="2"/>
              <a:buChar char="v"/>
            </a:pPr>
            <a:endParaRPr lang="en-IN" sz="2400" b="1" dirty="0" smtClean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IN" sz="24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 EE Department has excellent track record  of this award</a:t>
            </a:r>
            <a:r>
              <a:rPr lang="en-IN" sz="2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Wingdings" pitchFamily="2" charset="2"/>
              <a:buChar char="v"/>
            </a:pPr>
            <a:endParaRPr lang="en-IN" sz="2200" dirty="0" smtClean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endParaRPr lang="en-IN" sz="2000" dirty="0" smtClean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endParaRPr lang="en-IN" dirty="0" smtClean="0">
              <a:solidFill>
                <a:srgbClr val="800000"/>
              </a:solidFill>
            </a:endParaRPr>
          </a:p>
          <a:p>
            <a:pPr algn="just">
              <a:buFontTx/>
              <a:buNone/>
            </a:pPr>
            <a:endParaRPr lang="en-IN" dirty="0" smtClean="0">
              <a:solidFill>
                <a:srgbClr val="800000"/>
              </a:solidFill>
            </a:endParaRPr>
          </a:p>
        </p:txBody>
      </p:sp>
      <p:sp>
        <p:nvSpPr>
          <p:cNvPr id="1536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  <p:sp>
        <p:nvSpPr>
          <p:cNvPr id="1536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ELECT. ENGG. DEPTT.</a:t>
            </a:r>
          </a:p>
        </p:txBody>
      </p:sp>
      <p:sp>
        <p:nvSpPr>
          <p:cNvPr id="15366" name="Slide Number Placeholder 6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7D88A80E-E745-49CA-A990-3207AAF89578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ChangeArrowheads="1"/>
          </p:cNvSpPr>
          <p:nvPr/>
        </p:nvSpPr>
        <p:spPr bwMode="auto">
          <a:xfrm>
            <a:off x="228600" y="0"/>
            <a:ext cx="944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Chancellor’s Awards </a:t>
            </a:r>
            <a:r>
              <a:rPr lang="en-US" sz="2600" b="1" dirty="0" smtClean="0">
                <a:solidFill>
                  <a:srgbClr val="FFFF00"/>
                </a:solidFill>
              </a:rPr>
              <a:t> </a:t>
            </a:r>
            <a:r>
              <a:rPr lang="en-US" sz="2600" b="1" dirty="0">
                <a:solidFill>
                  <a:srgbClr val="FFFF00"/>
                </a:solidFill>
              </a:rPr>
              <a:t>in University Examination</a:t>
            </a:r>
          </a:p>
        </p:txBody>
      </p:sp>
      <p:graphicFrame>
        <p:nvGraphicFramePr>
          <p:cNvPr id="8" name="Group 83"/>
          <p:cNvGraphicFramePr>
            <a:graphicFrameLocks noGrp="1"/>
          </p:cNvGraphicFramePr>
          <p:nvPr/>
        </p:nvGraphicFramePr>
        <p:xfrm>
          <a:off x="609600" y="990600"/>
          <a:ext cx="8991599" cy="4566286"/>
        </p:xfrm>
        <a:graphic>
          <a:graphicData uri="http://schemas.openxmlformats.org/drawingml/2006/table">
            <a:tbl>
              <a:tblPr/>
              <a:tblGrid>
                <a:gridCol w="1485004"/>
                <a:gridCol w="3451916"/>
                <a:gridCol w="1175313"/>
                <a:gridCol w="2879366"/>
              </a:tblGrid>
              <a:tr h="495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Year of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Passing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Name of the Student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itchFamily="34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Branch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University Rank in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whole M.P.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2009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Mr. </a:t>
                      </a:r>
                      <a:r>
                        <a:rPr lang="en-US" sz="1400" b="1" i="0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Akshay</a:t>
                      </a:r>
                      <a:r>
                        <a:rPr lang="en-US" sz="14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0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Chouksey</a:t>
                      </a:r>
                      <a:r>
                        <a:rPr lang="en-US" sz="14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 Rank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(I Sem.)</a:t>
                      </a:r>
                      <a:r>
                        <a:rPr lang="en-US" sz="1600" b="1" i="1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lang="en-US" sz="1600" b="1" i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2010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itchFamily="34" charset="0"/>
                        </a:rPr>
                        <a:t>Ms.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itchFamily="34" charset="0"/>
                        </a:rPr>
                        <a:t>Sakshi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itchFamily="34" charset="0"/>
                        </a:rPr>
                        <a:t>Vishnoi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nd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 Rank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(IV Sem.)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itchFamily="34" charset="0"/>
                        </a:rPr>
                        <a:t>Ms.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itchFamily="34" charset="0"/>
                        </a:rPr>
                        <a:t>Sameeksha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itchFamily="34" charset="0"/>
                        </a:rPr>
                        <a:t>Baghel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 Rank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(IV Sem.)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2012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Ms. </a:t>
                      </a:r>
                      <a:r>
                        <a:rPr lang="en-US" sz="1400" b="1" i="1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Sweta</a:t>
                      </a:r>
                      <a:r>
                        <a:rPr lang="en-US" sz="1400" b="1" i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1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Yadav</a:t>
                      </a:r>
                      <a:r>
                        <a:rPr lang="en-US" sz="1400" b="1" i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lvl="0"/>
                      <a:endParaRPr lang="en-US" sz="1400" b="1" i="0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 Rank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(IV Sem.)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 rowSpan="4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2014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Ms. </a:t>
                      </a:r>
                      <a:r>
                        <a:rPr lang="en-US" sz="1400" b="1" i="1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Anushree</a:t>
                      </a:r>
                      <a:r>
                        <a:rPr lang="en-US" sz="1400" b="1" i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1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Saini</a:t>
                      </a:r>
                      <a:endParaRPr lang="en-US" sz="1400" b="1" i="1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lvl="0"/>
                      <a:endParaRPr lang="en-US" sz="1400" b="1" i="0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 Rank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(III Sem.)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Ms. </a:t>
                      </a:r>
                      <a:r>
                        <a:rPr lang="en-US" sz="1400" b="1" i="1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Deepti</a:t>
                      </a:r>
                      <a:r>
                        <a:rPr lang="en-US" sz="1400" b="1" i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1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Choubey</a:t>
                      </a:r>
                      <a:endParaRPr lang="en-US" sz="1400" b="1" i="1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lvl="0"/>
                      <a:endParaRPr lang="en-US" sz="1400" b="1" i="0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 Rank 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( I Sem.)</a:t>
                      </a:r>
                      <a:r>
                        <a:rPr lang="en-US" sz="1600" b="1" i="1" baseline="3000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600" b="1" i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Ms. </a:t>
                      </a:r>
                      <a:r>
                        <a:rPr lang="en-US" sz="1400" b="1" i="1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Darshika</a:t>
                      </a:r>
                      <a:r>
                        <a:rPr lang="en-US" sz="1400" b="1" i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1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khanna</a:t>
                      </a:r>
                      <a:endParaRPr lang="en-US" sz="1400" b="1" i="1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lvl="0"/>
                      <a:endParaRPr lang="en-US" sz="1400" b="1" i="0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 Rank 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( I Sem.)</a:t>
                      </a:r>
                      <a:r>
                        <a:rPr lang="en-US" sz="1600" b="1" i="1" baseline="3000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600" b="1" i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Mr. </a:t>
                      </a:r>
                      <a:r>
                        <a:rPr lang="en-US" sz="1400" b="1" i="1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Chandraditya</a:t>
                      </a:r>
                      <a:r>
                        <a:rPr lang="en-US" sz="1400" b="1" i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1" dirty="0" err="1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Jha</a:t>
                      </a:r>
                      <a:endParaRPr lang="en-US" sz="1400" b="1" i="1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lvl="0"/>
                      <a:endParaRPr lang="en-US" sz="1400" b="1" i="0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</a:rPr>
                        <a:t> Rank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( I Sem.)</a:t>
                      </a:r>
                      <a:r>
                        <a:rPr lang="en-US" sz="1600" b="1" i="1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600" b="1" i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  <p:sp>
        <p:nvSpPr>
          <p:cNvPr id="19460" name="Slide Number Placeholder 6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924800" y="6245225"/>
            <a:ext cx="7620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77054D2D-3337-4457-983D-A3F73F6C7316}" type="slidenum">
              <a:rPr lang="en-US"/>
              <a:pPr/>
              <a:t>14</a:t>
            </a:fld>
            <a:endParaRPr lang="en-US" dirty="0"/>
          </a:p>
        </p:txBody>
      </p:sp>
      <p:pic>
        <p:nvPicPr>
          <p:cNvPr id="19461" name="Picture 2" descr="C:\Users\vews\Downloads\IMG_20160405_161410.jpg"/>
          <p:cNvPicPr>
            <a:picLocks noChangeAspect="1" noChangeArrowheads="1"/>
          </p:cNvPicPr>
          <p:nvPr/>
        </p:nvPicPr>
        <p:blipFill>
          <a:blip r:embed="rId2" cstate="print">
            <a:lum bright="12000" contrast="34000"/>
          </a:blip>
          <a:srcRect/>
          <a:stretch>
            <a:fillRect/>
          </a:stretch>
        </p:blipFill>
        <p:spPr bwMode="auto">
          <a:xfrm>
            <a:off x="1" y="533400"/>
            <a:ext cx="4953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vews\Downloads\IMG-20160401-WA0001 (1).jpg"/>
          <p:cNvPicPr>
            <a:picLocks noChangeAspect="1" noChangeArrowheads="1"/>
          </p:cNvPicPr>
          <p:nvPr/>
        </p:nvPicPr>
        <p:blipFill>
          <a:blip r:embed="rId3">
            <a:lum contrast="38000"/>
          </a:blip>
          <a:srcRect/>
          <a:stretch>
            <a:fillRect/>
          </a:stretch>
        </p:blipFill>
        <p:spPr bwMode="auto">
          <a:xfrm>
            <a:off x="4953000" y="533400"/>
            <a:ext cx="4953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vews\Downloads\IMG_20160405_163708.jpg"/>
          <p:cNvPicPr>
            <a:picLocks noChangeAspect="1" noChangeArrowheads="1"/>
          </p:cNvPicPr>
          <p:nvPr/>
        </p:nvPicPr>
        <p:blipFill>
          <a:blip r:embed="rId4" cstate="print">
            <a:lum bright="20000" contrast="34000"/>
          </a:blip>
          <a:srcRect/>
          <a:stretch>
            <a:fillRect/>
          </a:stretch>
        </p:blipFill>
        <p:spPr bwMode="auto">
          <a:xfrm>
            <a:off x="2286000" y="4114800"/>
            <a:ext cx="4953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0"/>
            <a:ext cx="518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Chancellor’s Awards 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GGITS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ELECT. ENGG. DEPTT.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210DAE9-BA4C-4C93-B3BB-5FBBE0EFFA8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12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5334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UNIVERSITY TOPPERS IN U.G</a:t>
            </a:r>
            <a:endParaRPr lang="en-US" sz="3600" dirty="0" smtClean="0">
              <a:solidFill>
                <a:srgbClr val="FFFF00"/>
              </a:solidFill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1066800" y="762000"/>
          <a:ext cx="8153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46200"/>
          <a:ext cx="8305800" cy="3352800"/>
        </p:xfrm>
        <a:graphic>
          <a:graphicData uri="http://schemas.openxmlformats.org/drawingml/2006/table">
            <a:tbl>
              <a:tblPr/>
              <a:tblGrid>
                <a:gridCol w="1999544"/>
                <a:gridCol w="3377796"/>
                <a:gridCol w="292846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Year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Nature of Exam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No. of Student qualified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0480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2015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GATE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05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GRE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01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MBA/CAT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06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2016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GATE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05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GRE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MBA/CAT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05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2017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GATE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04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GRE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MBA/CAT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04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738" name="Rectangle 5"/>
          <p:cNvSpPr>
            <a:spLocks noChangeArrowheads="1"/>
          </p:cNvSpPr>
          <p:nvPr/>
        </p:nvSpPr>
        <p:spPr bwMode="auto">
          <a:xfrm>
            <a:off x="0" y="0"/>
            <a:ext cx="9753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PERFORMANCE IN GATE, MBA/CAT, GRE (HIGHER STUDIES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8" name="Rectangle 5"/>
          <p:cNvSpPr>
            <a:spLocks noChangeArrowheads="1"/>
          </p:cNvSpPr>
          <p:nvPr/>
        </p:nvSpPr>
        <p:spPr bwMode="auto">
          <a:xfrm>
            <a:off x="0" y="0"/>
            <a:ext cx="9753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PERFORMANCE IN GATE, MBA/CAT, GRE (HIGHER STUDIES 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838200"/>
            <a:ext cx="1600200" cy="1828800"/>
          </a:xfrm>
          <a:prstGeom prst="roundRect">
            <a:avLst>
              <a:gd name="adj" fmla="val 10000"/>
            </a:avLst>
          </a:prstGeom>
          <a:blipFill rotWithShape="0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ounded Rectangle 5"/>
          <p:cNvSpPr/>
          <p:nvPr/>
        </p:nvSpPr>
        <p:spPr>
          <a:xfrm>
            <a:off x="2209800" y="838200"/>
            <a:ext cx="1600200" cy="1828800"/>
          </a:xfrm>
          <a:prstGeom prst="roundRect">
            <a:avLst>
              <a:gd name="adj" fmla="val 10000"/>
            </a:avLst>
          </a:prstGeom>
          <a:blipFill rotWithShape="0">
            <a:blip r:embed="rId3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ounded Rectangle 6"/>
          <p:cNvSpPr/>
          <p:nvPr/>
        </p:nvSpPr>
        <p:spPr>
          <a:xfrm>
            <a:off x="6172200" y="838200"/>
            <a:ext cx="1524000" cy="1828800"/>
          </a:xfrm>
          <a:prstGeom prst="roundRect">
            <a:avLst>
              <a:gd name="adj" fmla="val 10000"/>
            </a:avLst>
          </a:prstGeom>
          <a:blipFill rotWithShape="0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ounded Rectangle 7"/>
          <p:cNvSpPr/>
          <p:nvPr/>
        </p:nvSpPr>
        <p:spPr>
          <a:xfrm>
            <a:off x="8001000" y="838200"/>
            <a:ext cx="1600200" cy="1828800"/>
          </a:xfrm>
          <a:prstGeom prst="roundRect">
            <a:avLst>
              <a:gd name="adj" fmla="val 10000"/>
            </a:avLst>
          </a:prstGeom>
          <a:blipFill rotWithShape="0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590800" y="3581400"/>
            <a:ext cx="2146700" cy="19812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10" name="Content Placeholder 4" descr="akshay.jpg"/>
          <p:cNvPicPr>
            <a:picLocks noGrp="1" noChangeAspect="1"/>
          </p:cNvPicPr>
          <p:nvPr>
            <p:ph sz="half" idx="4294967295"/>
          </p:nvPr>
        </p:nvPicPr>
        <p:blipFill>
          <a:blip r:embed="rId7"/>
          <a:srcRect/>
          <a:stretch>
            <a:fillRect/>
          </a:stretch>
        </p:blipFill>
        <p:spPr>
          <a:xfrm>
            <a:off x="4724400" y="3581400"/>
            <a:ext cx="2198650" cy="19812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0" y="2819400"/>
            <a:ext cx="8210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TOPPER’S AND GATE QUALIFIED (BATCH: 2017, 2016)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6600" y="6172200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GRE QUALIFIED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191000" y="838200"/>
            <a:ext cx="1600200" cy="1828800"/>
          </a:xfrm>
          <a:prstGeom prst="roundRect">
            <a:avLst>
              <a:gd name="adj" fmla="val 10000"/>
            </a:avLst>
          </a:prstGeom>
          <a:blipFill rotWithShape="0">
            <a:blip r:embed="rId8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ctangle 13"/>
          <p:cNvSpPr/>
          <p:nvPr/>
        </p:nvSpPr>
        <p:spPr>
          <a:xfrm>
            <a:off x="0" y="3429000"/>
            <a:ext cx="2590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sz="1400" b="1" dirty="0" smtClean="0">
                <a:solidFill>
                  <a:srgbClr val="0070C0"/>
                </a:solidFill>
              </a:rPr>
              <a:t>GRE Score :-324 (2015)</a:t>
            </a:r>
          </a:p>
          <a:p>
            <a:pPr eaLnBrk="1" fontAlgn="ctr" hangingPunct="1"/>
            <a:r>
              <a:rPr lang="en-GB" sz="1400" b="1" dirty="0" smtClean="0">
                <a:solidFill>
                  <a:srgbClr val="0070C0"/>
                </a:solidFill>
              </a:rPr>
              <a:t>University of Illinois , Urbana Champaign USA</a:t>
            </a:r>
          </a:p>
          <a:p>
            <a:pPr eaLnBrk="1" fontAlgn="ctr" hangingPunct="1"/>
            <a:r>
              <a:rPr lang="en-GB" sz="1400" b="1" dirty="0" smtClean="0">
                <a:solidFill>
                  <a:srgbClr val="0070C0"/>
                </a:solidFill>
              </a:rPr>
              <a:t> </a:t>
            </a:r>
          </a:p>
          <a:p>
            <a:pPr eaLnBrk="1" fontAlgn="ctr" hangingPunct="1"/>
            <a:r>
              <a:rPr lang="en-GB" sz="1400" b="1" dirty="0" smtClean="0">
                <a:solidFill>
                  <a:srgbClr val="0070C0"/>
                </a:solidFill>
              </a:rPr>
              <a:t>(World Ranking Top 21  University-2015)</a:t>
            </a:r>
          </a:p>
          <a:p>
            <a:pPr eaLnBrk="1" fontAlgn="ctr" hangingPunct="1"/>
            <a:endParaRPr lang="en-GB" sz="1400" b="1" dirty="0" smtClean="0">
              <a:solidFill>
                <a:srgbClr val="0070C0"/>
              </a:solidFill>
            </a:endParaRPr>
          </a:p>
          <a:p>
            <a:pPr eaLnBrk="1" fontAlgn="ctr" hangingPunct="1"/>
            <a:r>
              <a:rPr lang="en-GB" sz="1400" b="1" dirty="0" smtClean="0">
                <a:solidFill>
                  <a:srgbClr val="0070C0"/>
                </a:solidFill>
              </a:rPr>
              <a:t>Specialization Technology Management</a:t>
            </a:r>
            <a:r>
              <a:rPr lang="en-GB" sz="1400" dirty="0" smtClean="0">
                <a:solidFill>
                  <a:srgbClr val="0070C0"/>
                </a:solidFill>
              </a:rPr>
              <a:t> 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62800" y="3200400"/>
            <a:ext cx="228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1400" b="1" dirty="0" smtClean="0">
                <a:solidFill>
                  <a:srgbClr val="0070C0"/>
                </a:solidFill>
              </a:rPr>
              <a:t>Work at Robert Bosch LLC - Research and Technology </a:t>
            </a:r>
            <a:r>
              <a:rPr lang="en-GB" sz="1400" b="1" dirty="0" err="1" smtClean="0">
                <a:solidFill>
                  <a:srgbClr val="0070C0"/>
                </a:solidFill>
              </a:rPr>
              <a:t>Center</a:t>
            </a:r>
            <a:r>
              <a:rPr lang="en-GB" sz="1400" b="1" dirty="0" smtClean="0">
                <a:solidFill>
                  <a:srgbClr val="0070C0"/>
                </a:solidFill>
              </a:rPr>
              <a:t>.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0070C0"/>
                </a:solidFill>
              </a:rPr>
              <a:t>Analyst, Mobile App Integration · Palo Alto, California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1400" b="1" dirty="0" smtClean="0">
              <a:solidFill>
                <a:srgbClr val="0070C0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0070C0"/>
                </a:solidFill>
              </a:rPr>
              <a:t>Education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0070C0"/>
                </a:solidFill>
              </a:rPr>
              <a:t>School of Information Studies at Syracuse University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0070C0"/>
                </a:solidFill>
              </a:rPr>
              <a:t>Information Management · Syracuse, New York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46200"/>
          <a:ext cx="8305800" cy="3352800"/>
        </p:xfrm>
        <a:graphic>
          <a:graphicData uri="http://schemas.openxmlformats.org/drawingml/2006/table">
            <a:tbl>
              <a:tblPr/>
              <a:tblGrid>
                <a:gridCol w="1999544"/>
                <a:gridCol w="3377796"/>
                <a:gridCol w="292846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Year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PLACEMENT &amp; HIGHER</a:t>
                      </a:r>
                      <a:r>
                        <a:rPr lang="en-US" sz="2000" b="1" baseline="0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STUDIES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No. of </a:t>
                      </a: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Student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0480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2015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ON CAMPUS 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21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OFF CAMPUS 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24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HIGHER STUDIES</a:t>
                      </a:r>
                      <a:r>
                        <a:rPr lang="en-US" sz="2000" b="1" baseline="0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09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2016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ON CAMPUS 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33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OFF CAMPUS 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37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HIGHER STUDIES</a:t>
                      </a:r>
                      <a:r>
                        <a:rPr lang="en-US" sz="2000" b="1" baseline="0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endParaRPr lang="en-US" sz="2000" b="1" dirty="0" smtClean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06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2017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ON CAMPUS 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25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OFF CAMPUS 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15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HIGHER STUDIES</a:t>
                      </a:r>
                      <a:r>
                        <a:rPr lang="en-US" sz="2000" b="1" baseline="0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endParaRPr lang="en-US" sz="2000" b="1" dirty="0" smtClean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07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858" name="Rectangle 5"/>
          <p:cNvSpPr>
            <a:spLocks noChangeArrowheads="1"/>
          </p:cNvSpPr>
          <p:nvPr/>
        </p:nvSpPr>
        <p:spPr bwMode="auto">
          <a:xfrm>
            <a:off x="0" y="0"/>
            <a:ext cx="9753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PLACEMENT &amp; HIGHER STUDIES  DETAILS OF EE DEPT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8997950" cy="10668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STUDENTS PLACEMENTS IN COMPANIES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4036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457200" y="6381750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DC34A16-92A1-4D5F-90BE-DE856294C19F}" type="slidenum">
              <a:rPr lang="en-US"/>
              <a:pPr/>
              <a:t>19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143000" y="609600"/>
          <a:ext cx="7315200" cy="5357442"/>
        </p:xfrm>
        <a:graphic>
          <a:graphicData uri="http://schemas.openxmlformats.org/drawingml/2006/table">
            <a:tbl>
              <a:tblPr/>
              <a:tblGrid>
                <a:gridCol w="1295400"/>
                <a:gridCol w="6019800"/>
              </a:tblGrid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SR.</a:t>
                      </a:r>
                      <a:r>
                        <a:rPr lang="en-US" sz="1600" b="1" baseline="0" dirty="0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 NO.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NAME OF THE COMPANIES 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3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1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TCS</a:t>
                      </a:r>
                      <a:r>
                        <a:rPr lang="en-US" sz="1400" b="1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 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2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TECH. MAHINDRA 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3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HINDUJA GROPU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4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MPHASIS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5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PRISM CEMENT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6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KEC INTERNATIONAL LTD.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7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EURASIAN MINERALS (P) LTD.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8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SOFCON INDIA (P) LTD.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9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SHRIRAM TRANSPORT FINANCE CO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10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EPIC RESEARCH (P) LTD.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11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J</a:t>
                      </a:r>
                      <a:r>
                        <a:rPr lang="en-US" sz="1400" b="1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 K TECHNOSOFT 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12</a:t>
                      </a:r>
                      <a:endParaRPr lang="en-US" sz="160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ZEBRONICS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13</a:t>
                      </a:r>
                      <a:endParaRPr lang="en-US" sz="160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UNIVARSAL</a:t>
                      </a:r>
                      <a:r>
                        <a:rPr lang="en-US" sz="1400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 CABLES </a:t>
                      </a:r>
                      <a:endParaRPr lang="en-US" sz="140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14</a:t>
                      </a: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Aharoni" pitchFamily="2" charset="-79"/>
                        </a:rPr>
                        <a:t>ORIENT PAPERS MILLS </a:t>
                      </a:r>
                      <a:endParaRPr lang="en-US" sz="140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15</a:t>
                      </a: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SIEMENS PVT. LTD.</a:t>
                      </a:r>
                      <a:endParaRPr lang="en-US" sz="1400" b="1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16</a:t>
                      </a: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VIJAY ELECTRICALS</a:t>
                      </a:r>
                      <a:endParaRPr lang="en-US" sz="1400" b="1" i="0" u="none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17</a:t>
                      </a: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CROMPTON GREAVES </a:t>
                      </a:r>
                      <a:endParaRPr lang="en-US" sz="1400" b="1" i="0" u="none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18</a:t>
                      </a: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SUVIDHA ENGINEERS INDIA PVT., LTD</a:t>
                      </a:r>
                      <a:endParaRPr lang="en-US" sz="1400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19</a:t>
                      </a: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ESSAR POWERS &amp; Many</a:t>
                      </a:r>
                      <a:r>
                        <a:rPr lang="en-US" sz="1400" b="1" i="0" u="none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cs typeface="Aharoni" pitchFamily="2" charset="-79"/>
                        </a:rPr>
                        <a:t> More </a:t>
                      </a:r>
                      <a:endParaRPr lang="en-US" sz="1400" b="1" i="0" u="none" dirty="0" smtClean="0">
                        <a:solidFill>
                          <a:srgbClr val="002060"/>
                        </a:solidFill>
                        <a:latin typeface="Arial Black" pitchFamily="34" charset="0"/>
                        <a:cs typeface="Aharoni" pitchFamily="2" charset="-79"/>
                      </a:endParaRPr>
                    </a:p>
                  </a:txBody>
                  <a:tcPr marL="39604" marR="396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ELECT. ENGG. DEPTT.</a:t>
            </a:r>
          </a:p>
        </p:txBody>
      </p:sp>
      <p:sp>
        <p:nvSpPr>
          <p:cNvPr id="512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04131C6B-3E59-4038-9973-2C2C54F8ECFC}" type="slidenum">
              <a:rPr lang="en-US"/>
              <a:pPr/>
              <a:t>2</a:t>
            </a:fld>
            <a:endParaRPr lang="en-US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0"/>
            <a:ext cx="8915400" cy="838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b="1" u="sng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Programme:</a:t>
            </a:r>
            <a:r>
              <a:rPr lang="en-IN" sz="3200" b="1" u="sng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UG in Electrical Engineering</a:t>
            </a:r>
            <a:endParaRPr lang="en-US" sz="3200" b="1" u="sng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9601200" cy="5486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0D0349"/>
              </a:buClr>
              <a:buFont typeface="Wingdings" pitchFamily="2" charset="2"/>
              <a:buChar char="q"/>
              <a:defRPr/>
            </a:pPr>
            <a:endParaRPr lang="en-US" sz="2400" b="1" dirty="0" smtClean="0">
              <a:solidFill>
                <a:srgbClr val="0D0349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80000"/>
              </a:lnSpc>
              <a:buClr>
                <a:srgbClr val="0D0349"/>
              </a:buClr>
              <a:buFont typeface="Wingdings" pitchFamily="2" charset="2"/>
              <a:buChar char="q"/>
              <a:defRPr/>
            </a:pPr>
            <a:r>
              <a:rPr lang="en-US" sz="2400" b="1" dirty="0" smtClean="0">
                <a:solidFill>
                  <a:srgbClr val="0D0349"/>
                </a:solidFill>
                <a:latin typeface="Times New Roman" pitchFamily="18" charset="0"/>
                <a:cs typeface="Times New Roman" pitchFamily="18" charset="0"/>
              </a:rPr>
              <a:t>YEAR OF STARTING OF THE UG PROGRAMME: In 2003 with sanctioned intake of 60 students.</a:t>
            </a:r>
          </a:p>
          <a:p>
            <a:pPr eaLnBrk="1" hangingPunct="1">
              <a:lnSpc>
                <a:spcPct val="80000"/>
              </a:lnSpc>
              <a:buClr>
                <a:srgbClr val="0D0349"/>
              </a:buClr>
              <a:buFontTx/>
              <a:buNone/>
              <a:defRPr/>
            </a:pPr>
            <a:endParaRPr lang="en-US" sz="2400" b="1" dirty="0" smtClean="0">
              <a:solidFill>
                <a:srgbClr val="0D0349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80000"/>
              </a:lnSpc>
              <a:buClr>
                <a:srgbClr val="0D0349"/>
              </a:buClr>
              <a:buFont typeface="Wingdings" pitchFamily="2" charset="2"/>
              <a:buChar char="q"/>
              <a:defRPr/>
            </a:pPr>
            <a:endParaRPr lang="en-US" sz="2400" b="1" dirty="0" smtClean="0">
              <a:solidFill>
                <a:srgbClr val="0D0349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0D0349"/>
              </a:buClr>
              <a:buFont typeface="Wingdings" pitchFamily="2" charset="2"/>
              <a:buChar char="q"/>
              <a:defRPr/>
            </a:pPr>
            <a:r>
              <a:rPr lang="en-US" sz="2800" b="1" dirty="0" smtClean="0">
                <a:solidFill>
                  <a:srgbClr val="0D0349"/>
                </a:solidFill>
                <a:latin typeface="Times New Roman" pitchFamily="18" charset="0"/>
                <a:cs typeface="Times New Roman" pitchFamily="18" charset="0"/>
              </a:rPr>
              <a:t>In addition to U.G Elect. Engg. Course, Department also runs, </a:t>
            </a:r>
          </a:p>
          <a:p>
            <a:pPr algn="just" eaLnBrk="1" hangingPunct="1">
              <a:lnSpc>
                <a:spcPct val="80000"/>
              </a:lnSpc>
              <a:buClr>
                <a:srgbClr val="0D0349"/>
              </a:buClr>
              <a:buFont typeface="Wingdings" pitchFamily="2" charset="2"/>
              <a:buChar char="q"/>
              <a:defRPr/>
            </a:pPr>
            <a:endParaRPr lang="en-US" sz="2800" b="1" dirty="0" smtClean="0">
              <a:solidFill>
                <a:srgbClr val="0D0349"/>
              </a:solidFill>
              <a:latin typeface="Times New Roman" pitchFamily="18" charset="0"/>
              <a:cs typeface="Times New Roman" pitchFamily="18" charset="0"/>
            </a:endParaRPr>
          </a:p>
          <a:p>
            <a:pPr marL="855663" indent="0" algn="just" eaLnBrk="1" hangingPunct="1">
              <a:lnSpc>
                <a:spcPct val="80000"/>
              </a:lnSpc>
              <a:buClr>
                <a:srgbClr val="0D0349"/>
              </a:buClr>
              <a:buFontTx/>
              <a:buNone/>
              <a:defRPr/>
            </a:pPr>
            <a:endParaRPr lang="en-US" sz="2000" b="1" dirty="0" smtClean="0">
              <a:solidFill>
                <a:srgbClr val="0D0349"/>
              </a:solidFill>
              <a:latin typeface="Times New Roman" pitchFamily="18" charset="0"/>
              <a:cs typeface="Times New Roman" pitchFamily="18" charset="0"/>
            </a:endParaRPr>
          </a:p>
          <a:p>
            <a:pPr marL="855663" indent="0" algn="just" eaLnBrk="1" hangingPunct="1">
              <a:lnSpc>
                <a:spcPct val="80000"/>
              </a:lnSpc>
              <a:buClr>
                <a:srgbClr val="0D0349"/>
              </a:buClr>
              <a:buFont typeface="Wingdings" pitchFamily="2" charset="2"/>
              <a:buChar char="Ø"/>
              <a:defRPr/>
            </a:pP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M.Tech: Full Time Degree Course in ENERGY TECHNOLOGY(2009)</a:t>
            </a:r>
          </a:p>
          <a:p>
            <a:pPr marL="855663" indent="0" algn="just" eaLnBrk="1" hangingPunct="1">
              <a:lnSpc>
                <a:spcPct val="80000"/>
              </a:lnSpc>
              <a:buClr>
                <a:srgbClr val="0D0349"/>
              </a:buClr>
              <a:buFont typeface="Wingdings" pitchFamily="2" charset="2"/>
              <a:buChar char="Ø"/>
              <a:defRPr/>
            </a:pPr>
            <a:endParaRPr lang="en-US" sz="2400" b="1" dirty="0" smtClean="0">
              <a:solidFill>
                <a:srgbClr val="0D0349"/>
              </a:solidFill>
              <a:latin typeface="Times New Roman" pitchFamily="18" charset="0"/>
              <a:cs typeface="Times New Roman" pitchFamily="18" charset="0"/>
            </a:endParaRPr>
          </a:p>
          <a:p>
            <a:pPr marL="855663" indent="0" algn="just" eaLnBrk="1" hangingPunct="1">
              <a:lnSpc>
                <a:spcPct val="80000"/>
              </a:lnSpc>
              <a:buClr>
                <a:srgbClr val="0D0349"/>
              </a:buClr>
              <a:buFont typeface="Wingdings" pitchFamily="2" charset="2"/>
              <a:buChar char="Ø"/>
              <a:defRPr/>
            </a:pP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M.Tech: Part Time Degree course in 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PS&amp;A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(2013)</a:t>
            </a:r>
          </a:p>
          <a:p>
            <a:pPr algn="just" eaLnBrk="1" hangingPunct="1">
              <a:lnSpc>
                <a:spcPct val="80000"/>
              </a:lnSpc>
              <a:buClr>
                <a:srgbClr val="0D0349"/>
              </a:buClr>
              <a:buFontTx/>
              <a:buNone/>
              <a:defRPr/>
            </a:pPr>
            <a:r>
              <a:rPr lang="en-US" sz="2400" b="1" dirty="0" smtClean="0">
                <a:solidFill>
                  <a:srgbClr val="0D0349"/>
                </a:solidFill>
                <a:cs typeface="Times New Roman" pitchFamily="18" charset="0"/>
              </a:rPr>
              <a:t>              </a:t>
            </a:r>
            <a:endParaRPr lang="en-US" sz="2400" dirty="0" smtClean="0">
              <a:solidFill>
                <a:srgbClr val="0D0349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0D0349"/>
              </a:buClr>
              <a:buFontTx/>
              <a:buNone/>
              <a:defRPr/>
            </a:pPr>
            <a:endParaRPr lang="en-US" sz="2000" dirty="0" smtClean="0">
              <a:solidFill>
                <a:srgbClr val="0D0349"/>
              </a:solidFill>
              <a:cs typeface="Times New Roman" pitchFamily="18" charset="0"/>
            </a:endParaRPr>
          </a:p>
        </p:txBody>
      </p:sp>
      <p:sp>
        <p:nvSpPr>
          <p:cNvPr id="2" name="Date Placeholder 7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8" name="Rectangle 5"/>
          <p:cNvSpPr>
            <a:spLocks noChangeArrowheads="1"/>
          </p:cNvSpPr>
          <p:nvPr/>
        </p:nvSpPr>
        <p:spPr bwMode="auto">
          <a:xfrm>
            <a:off x="0" y="0"/>
            <a:ext cx="975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STUDENTS PLACEMENTS OF EE DEPT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838200"/>
            <a:ext cx="1600200" cy="1828800"/>
          </a:xfrm>
          <a:prstGeom prst="roundRect">
            <a:avLst>
              <a:gd name="adj" fmla="val 10000"/>
            </a:avLst>
          </a:prstGeom>
          <a:blipFill rotWithShape="0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ounded Rectangle 5"/>
          <p:cNvSpPr/>
          <p:nvPr/>
        </p:nvSpPr>
        <p:spPr>
          <a:xfrm>
            <a:off x="2209800" y="838200"/>
            <a:ext cx="1600200" cy="1828800"/>
          </a:xfrm>
          <a:prstGeom prst="roundRect">
            <a:avLst>
              <a:gd name="adj" fmla="val 10000"/>
            </a:avLst>
          </a:prstGeom>
          <a:blipFill rotWithShape="0">
            <a:blip r:embed="rId3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ounded Rectangle 7"/>
          <p:cNvSpPr/>
          <p:nvPr/>
        </p:nvSpPr>
        <p:spPr>
          <a:xfrm>
            <a:off x="6019800" y="3124200"/>
            <a:ext cx="1600200" cy="1828800"/>
          </a:xfrm>
          <a:prstGeom prst="roundRect">
            <a:avLst>
              <a:gd name="adj" fmla="val 10000"/>
            </a:avLst>
          </a:prstGeom>
          <a:blipFill rotWithShape="0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ounded Rectangle 12"/>
          <p:cNvSpPr/>
          <p:nvPr/>
        </p:nvSpPr>
        <p:spPr>
          <a:xfrm>
            <a:off x="2209800" y="3124200"/>
            <a:ext cx="1600200" cy="1828800"/>
          </a:xfrm>
          <a:prstGeom prst="roundRect">
            <a:avLst>
              <a:gd name="adj" fmla="val 10000"/>
            </a:avLst>
          </a:prstGeom>
          <a:blipFill rotWithShape="0">
            <a:blip r:embed="rId5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ounded Rectangle 15"/>
          <p:cNvSpPr/>
          <p:nvPr/>
        </p:nvSpPr>
        <p:spPr>
          <a:xfrm>
            <a:off x="4191000" y="914400"/>
            <a:ext cx="1499979" cy="1761313"/>
          </a:xfrm>
          <a:prstGeom prst="roundRect">
            <a:avLst>
              <a:gd name="adj" fmla="val 10000"/>
            </a:avLst>
          </a:prstGeom>
          <a:blipFill rotWithShape="0">
            <a:blip r:embed="rId6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6019800" y="914401"/>
            <a:ext cx="1524000" cy="1752600"/>
          </a:xfrm>
          <a:prstGeom prst="roundRect">
            <a:avLst>
              <a:gd name="adj" fmla="val 10000"/>
            </a:avLst>
          </a:prstGeom>
          <a:blipFill rotWithShape="0">
            <a:blip r:embed="rId7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ounded Rectangle 18"/>
          <p:cNvSpPr/>
          <p:nvPr/>
        </p:nvSpPr>
        <p:spPr>
          <a:xfrm>
            <a:off x="7924800" y="914400"/>
            <a:ext cx="1524000" cy="1752600"/>
          </a:xfrm>
          <a:prstGeom prst="roundRect">
            <a:avLst>
              <a:gd name="adj" fmla="val 10000"/>
            </a:avLst>
          </a:prstGeom>
          <a:blipFill rotWithShape="0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TextBox 19"/>
          <p:cNvSpPr txBox="1"/>
          <p:nvPr/>
        </p:nvSpPr>
        <p:spPr>
          <a:xfrm>
            <a:off x="762000" y="2667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TCS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90800" y="5105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TCS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15000" y="2667000"/>
            <a:ext cx="211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HINDUJA GROUP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5800" y="2743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TCS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7000" y="2743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TCS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05800" y="27432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NPTI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91200" y="5029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TECH MAHINDRA</a:t>
            </a:r>
            <a:endParaRPr 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8" name="Rectangle 5"/>
          <p:cNvSpPr>
            <a:spLocks noChangeArrowheads="1"/>
          </p:cNvSpPr>
          <p:nvPr/>
        </p:nvSpPr>
        <p:spPr bwMode="auto">
          <a:xfrm>
            <a:off x="0" y="0"/>
            <a:ext cx="9753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START-UP BY STUDENTS OF EE DEPT.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40290" name="Picture 2" descr="C:\Users\mjprj\Desktop\IMG-20170309-WA0003 (2).jpg"/>
          <p:cNvPicPr>
            <a:picLocks noChangeAspect="1" noChangeArrowheads="1"/>
          </p:cNvPicPr>
          <p:nvPr/>
        </p:nvPicPr>
        <p:blipFill>
          <a:blip r:embed="rId2">
            <a:lum bright="-3000" contrast="7000"/>
          </a:blip>
          <a:srcRect/>
          <a:stretch>
            <a:fillRect/>
          </a:stretch>
        </p:blipFill>
        <p:spPr bwMode="auto">
          <a:xfrm>
            <a:off x="1066800" y="762000"/>
            <a:ext cx="8382000" cy="52113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8" name="Rectangle 5"/>
          <p:cNvSpPr>
            <a:spLocks noChangeArrowheads="1"/>
          </p:cNvSpPr>
          <p:nvPr/>
        </p:nvSpPr>
        <p:spPr bwMode="auto">
          <a:xfrm>
            <a:off x="0" y="0"/>
            <a:ext cx="9753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START-UP BY STUDENTS OF EE DEPT.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37218" name="Picture 2" descr="C:\Users\mjprj\Desktop\IMG-20170512-WA0010.jpg"/>
          <p:cNvPicPr>
            <a:picLocks noChangeAspect="1" noChangeArrowheads="1"/>
          </p:cNvPicPr>
          <p:nvPr/>
        </p:nvPicPr>
        <p:blipFill>
          <a:blip r:embed="rId2">
            <a:lum bright="9000" contrast="43000"/>
          </a:blip>
          <a:srcRect/>
          <a:stretch>
            <a:fillRect/>
          </a:stretch>
        </p:blipFill>
        <p:spPr bwMode="auto">
          <a:xfrm>
            <a:off x="2209800" y="762000"/>
            <a:ext cx="5238750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0" name="Text Box 43"/>
          <p:cNvSpPr txBox="1">
            <a:spLocks noChangeArrowheads="1"/>
          </p:cNvSpPr>
          <p:nvPr/>
        </p:nvSpPr>
        <p:spPr bwMode="auto">
          <a:xfrm>
            <a:off x="2216150" y="12700"/>
            <a:ext cx="5118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600" b="1" dirty="0">
                <a:solidFill>
                  <a:srgbClr val="FFFF00"/>
                </a:solidFill>
              </a:rPr>
              <a:t> </a:t>
            </a:r>
            <a:r>
              <a:rPr lang="en-US" sz="2600" b="1" dirty="0" smtClean="0">
                <a:solidFill>
                  <a:srgbClr val="FFFF00"/>
                </a:solidFill>
              </a:rPr>
              <a:t>State of Art Laboratories</a:t>
            </a:r>
            <a:endParaRPr lang="en-US" sz="2600" b="1" dirty="0">
              <a:solidFill>
                <a:srgbClr val="FFFF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676400" y="609600"/>
          <a:ext cx="6604000" cy="620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5765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SR.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NO.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Laboratories</a:t>
                      </a:r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BASIC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ELECTRICAL &amp; ELECTRONICS ENGG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NETWORK LAB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ELECTRICAL INSTRUMENTATION  &amp; MESUREMENT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ANALOG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ELECTRONICS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JAVA PROG.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ELECTRICAL MACHINE-1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CONTROL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SYSTEM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DIGITAL ELECTRONICS &amp; DESIGN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POWER SYSTEM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ELECTRONICS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INSTRUMENTATION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SWITCH GEAR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&amp; PROTECHTION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ELECTRICAL MACHINE -2 LAB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POWER ELECTRONICS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ELECTRICAL DRIVES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`15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MICROPROCESSOR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&amp; MICROCONTROLLER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0" name="Text Box 43"/>
          <p:cNvSpPr txBox="1">
            <a:spLocks noChangeArrowheads="1"/>
          </p:cNvSpPr>
          <p:nvPr/>
        </p:nvSpPr>
        <p:spPr bwMode="auto">
          <a:xfrm>
            <a:off x="2216150" y="12700"/>
            <a:ext cx="5118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600" b="1" dirty="0" smtClean="0">
                <a:solidFill>
                  <a:srgbClr val="FFFF00"/>
                </a:solidFill>
              </a:rPr>
              <a:t>Laboratories Cont……</a:t>
            </a:r>
            <a:endParaRPr lang="en-US" sz="2600" b="1" dirty="0">
              <a:solidFill>
                <a:srgbClr val="FFFF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676400" y="1132840"/>
          <a:ext cx="6604000" cy="258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57658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SR.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NO.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Laboratories</a:t>
                      </a:r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HIGH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VOLTAGE TRANSFORMER TESTING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MODELLING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&amp; SIMULATION LAB – BASED ON MI-POWER SOFTWARE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MINOR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/ </a:t>
                      </a:r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MAJOR PROJECT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LAB 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xfrm>
            <a:off x="685800" y="3200400"/>
            <a:ext cx="3733800" cy="334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ELECTRICAL INSTRUMENTATION LAB</a:t>
            </a:r>
          </a:p>
        </p:txBody>
      </p:sp>
      <p:pic>
        <p:nvPicPr>
          <p:cNvPr id="53251" name="Picture 2" descr="C:\Users\mjprj\Desktop\lab pics\BEE 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764000" y="-10134600"/>
            <a:ext cx="6583362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3" descr="C:\Users\mjprj\Desktop\lab pics\CL3 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6764000" y="-10134600"/>
            <a:ext cx="6583362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4" descr="C:\Users\mjprj\Desktop\lab pics\Control 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6764000" y="-10134600"/>
            <a:ext cx="6583362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5" descr="C:\Users\mjprj\Desktop\lab pics\DELD 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6764000" y="-10134600"/>
            <a:ext cx="6583362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6" descr="C:\Users\mjprj\Desktop\lab pics\EI 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609600"/>
            <a:ext cx="37719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mjprj\Desktop\lab pics\Control 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533400"/>
            <a:ext cx="3657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6248400" y="3124200"/>
            <a:ext cx="2286000" cy="334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CONTROL SYSTEM LAB</a:t>
            </a:r>
          </a:p>
        </p:txBody>
      </p:sp>
      <p:pic>
        <p:nvPicPr>
          <p:cNvPr id="10" name="Picture 2" descr="C:\Users\mjprj\Desktop\lab pics\Control 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29000" y="3733800"/>
            <a:ext cx="38100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3429000" y="6172200"/>
            <a:ext cx="3822700" cy="4111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POWER SYSTEM PROTECTION LAB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8000" y="0"/>
            <a:ext cx="381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rgbClr val="FFFF00"/>
                </a:solidFill>
              </a:rPr>
              <a:t> State of Art Laboratories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xfrm>
            <a:off x="838200" y="3276600"/>
            <a:ext cx="2743200" cy="334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SOFTWARE LAB 1</a:t>
            </a:r>
          </a:p>
        </p:txBody>
      </p:sp>
      <p:pic>
        <p:nvPicPr>
          <p:cNvPr id="4" name="Picture 2" descr="C:\Users\mjprj\Desktop\lab pics\CL3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40005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048000" y="0"/>
            <a:ext cx="381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rgbClr val="FFFF00"/>
                </a:solidFill>
              </a:rPr>
              <a:t> State of Art Laboratories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6" name="Picture 2" descr="C:\Users\mjprj\Desktop\lab pics\HV lab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533400"/>
            <a:ext cx="4572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4600" y="3352800"/>
            <a:ext cx="2743200" cy="334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HIGH VOLTAGE LAB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2" descr="C:\Users\mjprj\Desktop\lab pics\Machine lab 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3708400"/>
            <a:ext cx="38100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3505200" y="6523037"/>
            <a:ext cx="2743200" cy="334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ELECTRICAL MACHINE LAB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 bwMode="auto">
          <a:xfrm>
            <a:off x="838200" y="3581400"/>
            <a:ext cx="2743200" cy="334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POWER ELECTRONICS LAB</a:t>
            </a:r>
          </a:p>
        </p:txBody>
      </p:sp>
      <p:pic>
        <p:nvPicPr>
          <p:cNvPr id="62467" name="Picture 2" descr="C:\Users\mjprj\Desktop\lab pics\PE 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4343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mjprj\Desktop\lab pics\PE 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533400"/>
            <a:ext cx="4419600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6400800" y="3581400"/>
            <a:ext cx="2743200" cy="334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ELECTRICAL DRIVES LAB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C:\Users\mjprj\Desktop\lab pics\PSP 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962400"/>
            <a:ext cx="38100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914400" y="6477000"/>
            <a:ext cx="3898900" cy="381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POWER SYSTEM PROTECTION LAB</a:t>
            </a:r>
          </a:p>
        </p:txBody>
      </p:sp>
      <p:pic>
        <p:nvPicPr>
          <p:cNvPr id="8" name="Picture 2" descr="C:\Users\mjprj\Desktop\lab pics\UP 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3921125"/>
            <a:ext cx="41148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5181600" y="6523037"/>
            <a:ext cx="4724400" cy="334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MICROPROCESSOR &amp; MICRO CONTROLLER LAB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05200" y="0"/>
            <a:ext cx="2881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State of Art Laboratories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/>
          <p:cNvSpPr>
            <a:spLocks noChangeArrowheads="1"/>
          </p:cNvSpPr>
          <p:nvPr/>
        </p:nvSpPr>
        <p:spPr bwMode="auto">
          <a:xfrm>
            <a:off x="381000" y="2286000"/>
            <a:ext cx="91440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4488" indent="-344488" algn="just">
              <a:spcBef>
                <a:spcPct val="30000"/>
              </a:spcBef>
              <a:spcAft>
                <a:spcPts val="1000"/>
              </a:spcAft>
              <a:buClr>
                <a:srgbClr val="0033CC"/>
              </a:buClr>
              <a:buFont typeface="Wingdings" pitchFamily="2" charset="2"/>
              <a:buChar char="q"/>
              <a:tabLst>
                <a:tab pos="344488" algn="l"/>
                <a:tab pos="5029200" algn="l"/>
                <a:tab pos="5486400" algn="l"/>
                <a:tab pos="5829300" algn="l"/>
              </a:tabLst>
            </a:pPr>
            <a:r>
              <a:rPr lang="en-US" b="1" dirty="0">
                <a:solidFill>
                  <a:srgbClr val="C00000"/>
                </a:solidFill>
              </a:rPr>
              <a:t>Total availability of the computer systems in the </a:t>
            </a:r>
            <a:r>
              <a:rPr lang="en-US" b="1" dirty="0" smtClean="0">
                <a:solidFill>
                  <a:srgbClr val="C00000"/>
                </a:solidFill>
              </a:rPr>
              <a:t>department 60.</a:t>
            </a:r>
            <a:endParaRPr lang="en-US" b="1" dirty="0">
              <a:solidFill>
                <a:srgbClr val="C00000"/>
              </a:solidFill>
            </a:endParaRPr>
          </a:p>
          <a:p>
            <a:pPr marL="344488" indent="-344488" algn="just">
              <a:spcBef>
                <a:spcPct val="30000"/>
              </a:spcBef>
              <a:spcAft>
                <a:spcPts val="1000"/>
              </a:spcAft>
              <a:buClr>
                <a:srgbClr val="0033CC"/>
              </a:buClr>
              <a:buFont typeface="Wingdings" pitchFamily="2" charset="2"/>
              <a:buChar char="q"/>
              <a:tabLst>
                <a:tab pos="344488" algn="l"/>
                <a:tab pos="5029200" algn="l"/>
                <a:tab pos="5486400" algn="l"/>
                <a:tab pos="5829300" algn="l"/>
              </a:tabLst>
            </a:pPr>
            <a:r>
              <a:rPr lang="en-US" b="1" dirty="0" smtClean="0">
                <a:solidFill>
                  <a:schemeClr val="accent2"/>
                </a:solidFill>
              </a:rPr>
              <a:t>All </a:t>
            </a:r>
            <a:r>
              <a:rPr lang="en-US" b="1" dirty="0">
                <a:solidFill>
                  <a:schemeClr val="accent2"/>
                </a:solidFill>
              </a:rPr>
              <a:t>Labs are connected through LAN</a:t>
            </a:r>
          </a:p>
          <a:p>
            <a:pPr marL="344488" indent="-344488" algn="just">
              <a:spcBef>
                <a:spcPct val="30000"/>
              </a:spcBef>
              <a:spcAft>
                <a:spcPts val="1000"/>
              </a:spcAft>
              <a:buClr>
                <a:srgbClr val="0033CC"/>
              </a:buClr>
              <a:buFont typeface="Wingdings" pitchFamily="2" charset="2"/>
              <a:buChar char="q"/>
              <a:tabLst>
                <a:tab pos="344488" algn="l"/>
                <a:tab pos="5029200" algn="l"/>
                <a:tab pos="5486400" algn="l"/>
                <a:tab pos="5829300" algn="l"/>
              </a:tabLst>
            </a:pPr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smtClean="0">
                <a:solidFill>
                  <a:schemeClr val="accent2"/>
                </a:solidFill>
              </a:rPr>
              <a:t>department has </a:t>
            </a:r>
            <a:r>
              <a:rPr lang="en-US" b="1" dirty="0">
                <a:solidFill>
                  <a:schemeClr val="accent2"/>
                </a:solidFill>
              </a:rPr>
              <a:t>a </a:t>
            </a:r>
            <a:r>
              <a:rPr lang="en-US" b="1" dirty="0" smtClean="0">
                <a:solidFill>
                  <a:srgbClr val="C00000"/>
                </a:solidFill>
              </a:rPr>
              <a:t> 34 Mbps  </a:t>
            </a:r>
            <a:r>
              <a:rPr lang="en-US" b="1" dirty="0">
                <a:solidFill>
                  <a:srgbClr val="C00000"/>
                </a:solidFill>
              </a:rPr>
              <a:t>(BSNL) Leased Line Connectivity </a:t>
            </a:r>
            <a:r>
              <a:rPr lang="en-US" b="1" dirty="0">
                <a:solidFill>
                  <a:schemeClr val="accent2"/>
                </a:solidFill>
              </a:rPr>
              <a:t>for Internet facility.</a:t>
            </a:r>
          </a:p>
          <a:p>
            <a:pPr marL="344488" indent="-344488" algn="just">
              <a:spcBef>
                <a:spcPct val="30000"/>
              </a:spcBef>
              <a:spcAft>
                <a:spcPts val="1000"/>
              </a:spcAft>
              <a:buClr>
                <a:srgbClr val="0033CC"/>
              </a:buClr>
              <a:buFont typeface="Wingdings" pitchFamily="2" charset="2"/>
              <a:buChar char="q"/>
              <a:tabLst>
                <a:tab pos="344488" algn="l"/>
                <a:tab pos="5029200" algn="l"/>
                <a:tab pos="5486400" algn="l"/>
                <a:tab pos="5829300" algn="l"/>
              </a:tabLst>
            </a:pPr>
            <a:r>
              <a:rPr lang="en-US" b="1" dirty="0">
                <a:solidFill>
                  <a:schemeClr val="accent2"/>
                </a:solidFill>
              </a:rPr>
              <a:t>The entire </a:t>
            </a:r>
            <a:r>
              <a:rPr lang="en-US" b="1" dirty="0" smtClean="0">
                <a:solidFill>
                  <a:schemeClr val="accent2"/>
                </a:solidFill>
              </a:rPr>
              <a:t>Department is </a:t>
            </a:r>
            <a:r>
              <a:rPr lang="en-US" b="1" dirty="0">
                <a:solidFill>
                  <a:srgbClr val="C00000"/>
                </a:solidFill>
              </a:rPr>
              <a:t>Wi-Fi enabled</a:t>
            </a:r>
            <a:r>
              <a:rPr lang="en-US" b="1" dirty="0">
                <a:solidFill>
                  <a:srgbClr val="800000"/>
                </a:solidFill>
              </a:rPr>
              <a:t>.</a:t>
            </a:r>
          </a:p>
          <a:p>
            <a:pPr marL="344488" indent="-344488" algn="just">
              <a:spcBef>
                <a:spcPct val="30000"/>
              </a:spcBef>
              <a:spcAft>
                <a:spcPts val="1000"/>
              </a:spcAft>
              <a:buClr>
                <a:srgbClr val="0033CC"/>
              </a:buClr>
              <a:buFont typeface="Wingdings" pitchFamily="2" charset="2"/>
              <a:buChar char="q"/>
              <a:tabLst>
                <a:tab pos="344488" algn="l"/>
                <a:tab pos="5029200" algn="l"/>
                <a:tab pos="5486400" algn="l"/>
                <a:tab pos="5829300" algn="l"/>
              </a:tabLst>
            </a:pPr>
            <a:r>
              <a:rPr lang="en-US" b="1" dirty="0">
                <a:solidFill>
                  <a:schemeClr val="accent2"/>
                </a:solidFill>
              </a:rPr>
              <a:t>All the systems have UPS and supported with a power backup by Gen</a:t>
            </a:r>
            <a:r>
              <a:rPr lang="en-US" sz="1600" b="1" dirty="0">
                <a:solidFill>
                  <a:schemeClr val="accent2"/>
                </a:solidFill>
              </a:rPr>
              <a:t>erator.</a:t>
            </a:r>
            <a:endParaRPr lang="en-US" sz="1600" b="1" dirty="0">
              <a:solidFill>
                <a:srgbClr val="800000"/>
              </a:solidFill>
            </a:endParaRPr>
          </a:p>
        </p:txBody>
      </p:sp>
      <p:sp>
        <p:nvSpPr>
          <p:cNvPr id="73731" name="Rectangle 6"/>
          <p:cNvSpPr>
            <a:spLocks noChangeArrowheads="1"/>
          </p:cNvSpPr>
          <p:nvPr/>
        </p:nvSpPr>
        <p:spPr bwMode="auto">
          <a:xfrm>
            <a:off x="1295400" y="111125"/>
            <a:ext cx="73914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en-US" sz="2600" b="1" dirty="0">
                <a:solidFill>
                  <a:schemeClr val="bg1"/>
                </a:solidFill>
              </a:rPr>
              <a:t>Computer </a:t>
            </a:r>
            <a:r>
              <a:rPr lang="en-US" sz="2600" b="1" dirty="0" smtClean="0">
                <a:solidFill>
                  <a:schemeClr val="bg1"/>
                </a:solidFill>
              </a:rPr>
              <a:t>Labs of EE Department 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2200" y="5505450"/>
            <a:ext cx="5486400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Student  PC Ratio 		:	</a:t>
            </a:r>
            <a:r>
              <a:rPr lang="en-US" sz="1600" b="1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16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: 1</a:t>
            </a:r>
          </a:p>
          <a:p>
            <a:pPr>
              <a:defRPr/>
            </a:pPr>
            <a:r>
              <a:rPr lang="en-US" sz="16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Extent of usage		:	100%</a:t>
            </a:r>
          </a:p>
          <a:p>
            <a:pPr>
              <a:defRPr/>
            </a:pPr>
            <a:r>
              <a:rPr lang="en-US" sz="16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Opening Time		:	09: </a:t>
            </a:r>
            <a:r>
              <a:rPr lang="en-US" sz="1600" b="1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30 </a:t>
            </a:r>
            <a:r>
              <a:rPr lang="en-US" sz="16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A.M.</a:t>
            </a:r>
          </a:p>
          <a:p>
            <a:pPr>
              <a:defRPr/>
            </a:pPr>
            <a:r>
              <a:rPr lang="en-US" sz="16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Closing Time		: 	07: 00 P.M.</a:t>
            </a:r>
          </a:p>
        </p:txBody>
      </p:sp>
      <p:pic>
        <p:nvPicPr>
          <p:cNvPr id="7" name="Picture 2" descr="C:\Users\mjprj\Desktop\lab pics\IBM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558800"/>
            <a:ext cx="289560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C:\Users\mjprj\Desktop\lab pics\CL3 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609600"/>
            <a:ext cx="3581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28600" y="71438"/>
            <a:ext cx="96774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en-US" sz="2600" b="1" dirty="0">
                <a:solidFill>
                  <a:schemeClr val="bg1"/>
                </a:solidFill>
              </a:rPr>
              <a:t>ICT </a:t>
            </a:r>
            <a:r>
              <a:rPr lang="en-US" sz="2600" b="1" dirty="0" smtClean="0">
                <a:solidFill>
                  <a:schemeClr val="bg1"/>
                </a:solidFill>
              </a:rPr>
              <a:t>Infrastructure in Dept.</a:t>
            </a:r>
            <a:endParaRPr lang="en-US" sz="26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762000"/>
          <a:ext cx="9067800" cy="5228816"/>
        </p:xfrm>
        <a:graphic>
          <a:graphicData uri="http://schemas.openxmlformats.org/drawingml/2006/table">
            <a:tbl>
              <a:tblPr/>
              <a:tblGrid>
                <a:gridCol w="1836518"/>
                <a:gridCol w="5867099"/>
                <a:gridCol w="1364183"/>
              </a:tblGrid>
              <a:tr h="386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CC33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EQUIPMENTS</a:t>
                      </a:r>
                      <a:endParaRPr lang="en-US" sz="1600" b="1" dirty="0">
                        <a:solidFill>
                          <a:srgbClr val="CC33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C33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DETAILS</a:t>
                      </a: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C33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QTY.</a:t>
                      </a: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463837"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Computers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Configurations</a:t>
                      </a:r>
                      <a:r>
                        <a:rPr lang="en-US" sz="1600" b="1" baseline="0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ACER-INTEL</a:t>
                      </a:r>
                      <a:r>
                        <a:rPr lang="en-US" sz="1400" b="1" baseline="0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PENTIUM </a:t>
                      </a:r>
                      <a:r>
                        <a:rPr lang="en-US" sz="14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DUAL CORE PROCESSOR</a:t>
                      </a:r>
                      <a:r>
                        <a:rPr lang="en-US" sz="1400" b="1" baseline="0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@ 3.30 GHZ</a:t>
                      </a:r>
                      <a:endParaRPr lang="en-US" sz="14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83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RAM-4GB,</a:t>
                      </a:r>
                      <a:r>
                        <a:rPr lang="en-US" sz="1400" b="1" baseline="0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DDR-3, </a:t>
                      </a:r>
                      <a:endParaRPr lang="en-US" sz="14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83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HARD-DISK</a:t>
                      </a:r>
                      <a:r>
                        <a:rPr lang="en-US" sz="1400" b="1" baseline="0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500GB</a:t>
                      </a:r>
                      <a:endParaRPr lang="en-US" sz="14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83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MONITOR</a:t>
                      </a:r>
                      <a:r>
                        <a:rPr lang="en-US" sz="1400" b="1" baseline="0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18.5”, LCD TFT</a:t>
                      </a:r>
                      <a:endParaRPr lang="en-US" sz="14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6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Projectors</a:t>
                      </a:r>
                      <a:r>
                        <a:rPr lang="en-US" sz="1600" b="1" baseline="0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installed In Class Rooms 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Room No. 216,</a:t>
                      </a:r>
                      <a:r>
                        <a:rPr lang="en-US" sz="1600" b="1" baseline="0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217 &amp;  Software Lab ( IBM), CL-3 Lab,</a:t>
                      </a: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Portable Projector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05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58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Scanners &amp; Printers</a:t>
                      </a:r>
                      <a:r>
                        <a:rPr lang="en-US" sz="1600" b="1" baseline="0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HP</a:t>
                      </a: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03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64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Computers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</a:rPr>
                        <a:t>connected through LAN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4488" indent="-344488" algn="ctr">
                        <a:spcBef>
                          <a:spcPct val="30000"/>
                        </a:spcBef>
                        <a:spcAft>
                          <a:spcPts val="1000"/>
                        </a:spcAft>
                        <a:buClr>
                          <a:srgbClr val="0033CC"/>
                        </a:buClr>
                        <a:buFont typeface="Wingdings" pitchFamily="2" charset="2"/>
                        <a:buNone/>
                        <a:tabLst>
                          <a:tab pos="344488" algn="l"/>
                          <a:tab pos="5029200" algn="l"/>
                          <a:tab pos="5486400" algn="l"/>
                          <a:tab pos="5829300" algn="l"/>
                        </a:tabLst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</a:rPr>
                        <a:t>The department has a </a:t>
                      </a:r>
                      <a:r>
                        <a:rPr lang="en-US" sz="1600" b="1" dirty="0" smtClean="0">
                          <a:solidFill>
                            <a:srgbClr val="C00000"/>
                          </a:solidFill>
                        </a:rPr>
                        <a:t> 34 Mbps  (BSNL) Leased Line Connectivity </a:t>
                      </a:r>
                      <a:r>
                        <a:rPr lang="en-US" sz="1600" b="1" dirty="0" smtClean="0">
                          <a:solidFill>
                            <a:schemeClr val="accent2"/>
                          </a:solidFill>
                        </a:rPr>
                        <a:t>for Internet facility.</a:t>
                      </a:r>
                      <a:endParaRPr lang="en-US" sz="1600" b="1" dirty="0">
                        <a:solidFill>
                          <a:schemeClr val="accent2"/>
                        </a:solidFill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60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693" marR="326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3302000" y="6245225"/>
            <a:ext cx="371475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ELECT. ENGG. DEPTT.</a:t>
            </a: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9D026A6-DED8-4CE5-9341-EADDD94BBE5A}" type="slidenum">
              <a:rPr lang="en-US"/>
              <a:pPr/>
              <a:t>3</a:t>
            </a:fld>
            <a:endParaRPr lang="en-US"/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0" y="838200"/>
            <a:ext cx="9906000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tabLst>
                <a:tab pos="457200" algn="l"/>
              </a:tabLst>
            </a:pPr>
            <a:endParaRPr lang="en-US"/>
          </a:p>
          <a:p>
            <a:pPr algn="just">
              <a:buFont typeface="Wingdings" pitchFamily="2" charset="2"/>
              <a:buNone/>
              <a:tabLst>
                <a:tab pos="457200" algn="l"/>
              </a:tabLst>
            </a:pPr>
            <a:endParaRPr lang="en-US" sz="2400">
              <a:solidFill>
                <a:srgbClr val="FF0000"/>
              </a:solidFill>
            </a:endParaRPr>
          </a:p>
          <a:p>
            <a:pPr>
              <a:buFont typeface="Wingdings" pitchFamily="2" charset="2"/>
              <a:buNone/>
              <a:tabLst>
                <a:tab pos="457200" algn="l"/>
              </a:tabLst>
            </a:pPr>
            <a:endParaRPr lang="en-US" sz="2800"/>
          </a:p>
          <a:p>
            <a:pPr>
              <a:tabLst>
                <a:tab pos="457200" algn="l"/>
              </a:tabLst>
            </a:pPr>
            <a:endParaRPr lang="en-US" b="1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2750" y="0"/>
            <a:ext cx="8997950" cy="990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b="1" u="sng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b="1" u="sng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</p:txBody>
      </p:sp>
      <p:sp>
        <p:nvSpPr>
          <p:cNvPr id="6150" name="Date Placeholder 7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  <p:sp>
        <p:nvSpPr>
          <p:cNvPr id="6151" name="Rectangle 8"/>
          <p:cNvSpPr>
            <a:spLocks noChangeArrowheads="1"/>
          </p:cNvSpPr>
          <p:nvPr/>
        </p:nvSpPr>
        <p:spPr bwMode="auto">
          <a:xfrm>
            <a:off x="533400" y="1447800"/>
            <a:ext cx="9163050" cy="42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Arial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produce Electrical Engineering graduates with sound technical knowledge and with ethical values who could excel in Electrical Systems.</a:t>
            </a:r>
          </a:p>
          <a:p>
            <a:pPr algn="just">
              <a:buFont typeface="Arial" charset="0"/>
              <a:buChar char="•"/>
            </a:pP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apprise students of state of art technology and industrial engineering applications.</a:t>
            </a:r>
          </a:p>
          <a:p>
            <a:pPr algn="just">
              <a:buFont typeface="Arial" charset="0"/>
              <a:buChar char="•"/>
            </a:pP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make Electrical Department as a centre of excellence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Arial" charset="0"/>
              <a:buChar char="•"/>
            </a:pP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encourage industrial activities in department with faculty and student participation.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2590800" y="71438"/>
            <a:ext cx="480218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en-US" sz="2600" b="1" dirty="0" smtClean="0">
                <a:solidFill>
                  <a:schemeClr val="bg1"/>
                </a:solidFill>
              </a:rPr>
              <a:t>Dept. Library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78851" name="Rectangle 4"/>
          <p:cNvSpPr>
            <a:spLocks noChangeArrowheads="1"/>
          </p:cNvSpPr>
          <p:nvPr/>
        </p:nvSpPr>
        <p:spPr bwMode="auto">
          <a:xfrm>
            <a:off x="838200" y="685800"/>
            <a:ext cx="8610600" cy="6778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Clr>
                <a:srgbClr val="C00000"/>
              </a:buClr>
              <a:buFont typeface="Wingdings" pitchFamily="2" charset="2"/>
              <a:buChar char="q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</a:rPr>
              <a:t>Books for various competitive examinations like </a:t>
            </a:r>
            <a:r>
              <a:rPr lang="en-US" sz="2800" b="1" dirty="0">
                <a:solidFill>
                  <a:srgbClr val="C00000"/>
                </a:solidFill>
              </a:rPr>
              <a:t>GATE, UPSC, GRE, TOEFL, CAT, MAT, </a:t>
            </a:r>
            <a:r>
              <a:rPr lang="en-US" sz="2800" b="1" dirty="0">
                <a:solidFill>
                  <a:schemeClr val="accent2"/>
                </a:solidFill>
              </a:rPr>
              <a:t>etc. are also available for students</a:t>
            </a:r>
            <a:r>
              <a:rPr lang="en-US" sz="2800" b="1" dirty="0" smtClean="0">
                <a:solidFill>
                  <a:schemeClr val="accent2"/>
                </a:solidFill>
              </a:rPr>
              <a:t>.</a:t>
            </a:r>
            <a:endParaRPr lang="en-US" sz="2800" b="1" dirty="0">
              <a:solidFill>
                <a:schemeClr val="accent2"/>
              </a:solidFill>
            </a:endParaRPr>
          </a:p>
          <a:p>
            <a:pPr marL="457200" indent="-457200" algn="just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Clr>
                <a:srgbClr val="C00000"/>
              </a:buClr>
              <a:buFont typeface="Wingdings" pitchFamily="2" charset="2"/>
              <a:buChar char="q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</a:rPr>
              <a:t>Books of Personality Development and General Interests are available in addition to the Books of University curriculum</a:t>
            </a:r>
            <a:r>
              <a:rPr lang="en-US" sz="2000" dirty="0" smtClean="0">
                <a:solidFill>
                  <a:schemeClr val="accent2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Clr>
                <a:srgbClr val="C00000"/>
              </a:buClr>
              <a:buFont typeface="Wingdings" pitchFamily="2" charset="2"/>
              <a:buChar char="q"/>
              <a:tabLst>
                <a:tab pos="457200" algn="l"/>
              </a:tabLst>
            </a:pPr>
            <a:endParaRPr lang="en-US" sz="2000" dirty="0" smtClean="0">
              <a:solidFill>
                <a:schemeClr val="accent2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Clr>
                <a:srgbClr val="C00000"/>
              </a:buClr>
              <a:buFont typeface="Wingdings" pitchFamily="2" charset="2"/>
              <a:buChar char="q"/>
              <a:tabLst>
                <a:tab pos="457200" algn="l"/>
              </a:tabLst>
            </a:pPr>
            <a:endParaRPr lang="en-US" sz="2000" dirty="0" smtClean="0">
              <a:solidFill>
                <a:schemeClr val="accent2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Clr>
                <a:srgbClr val="C00000"/>
              </a:buClr>
              <a:buFont typeface="Wingdings" pitchFamily="2" charset="2"/>
              <a:buChar char="q"/>
              <a:tabLst>
                <a:tab pos="457200" algn="l"/>
              </a:tabLst>
            </a:pPr>
            <a:endParaRPr lang="en-US" sz="2000" dirty="0" smtClean="0">
              <a:solidFill>
                <a:schemeClr val="accent2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Clr>
                <a:srgbClr val="C00000"/>
              </a:buClr>
              <a:buFont typeface="Wingdings" pitchFamily="2" charset="2"/>
              <a:buChar char="q"/>
              <a:tabLst>
                <a:tab pos="457200" algn="l"/>
              </a:tabLst>
            </a:pPr>
            <a:endParaRPr lang="en-US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3429000" y="6096000"/>
            <a:ext cx="2743200" cy="334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SOLAR PANNEL INSTALLED </a:t>
            </a:r>
          </a:p>
        </p:txBody>
      </p:sp>
      <p:pic>
        <p:nvPicPr>
          <p:cNvPr id="67587" name="Picture 2" descr="C:\Users\mjprj\Desktop\lab pics\Solar Panel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19200"/>
            <a:ext cx="7162800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85800" y="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Special Projects Designed &amp; Fabricated by EE </a:t>
            </a:r>
            <a:r>
              <a:rPr lang="en-US" b="1" dirty="0" err="1" smtClean="0">
                <a:solidFill>
                  <a:srgbClr val="FFFF00"/>
                </a:solidFill>
              </a:rPr>
              <a:t>Ddept</a:t>
            </a:r>
            <a:r>
              <a:rPr lang="en-US" b="1" dirty="0" smtClean="0">
                <a:solidFill>
                  <a:srgbClr val="FFFF00"/>
                </a:solidFill>
              </a:rPr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3429000" y="6096000"/>
            <a:ext cx="2743200" cy="334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SOLAR PANNEL INSTALLED 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Projects Designed &amp; Fabricated by EE Dept. </a:t>
            </a:r>
            <a:endParaRPr lang="en-US" dirty="0"/>
          </a:p>
        </p:txBody>
      </p:sp>
      <p:pic>
        <p:nvPicPr>
          <p:cNvPr id="136194" name="Picture 2" descr="C:\Users\mjprj\Desktop\EE DEPT PRESENTATAION\IMG-20170918-WA00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38200"/>
            <a:ext cx="4572000" cy="4419600"/>
          </a:xfrm>
          <a:prstGeom prst="rect">
            <a:avLst/>
          </a:prstGeom>
          <a:noFill/>
        </p:spPr>
      </p:pic>
      <p:pic>
        <p:nvPicPr>
          <p:cNvPr id="136195" name="Picture 3" descr="C:\Users\mjprj\Desktop\EE DEPT PRESENTATAION\IMG-20170918-WA000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762000"/>
            <a:ext cx="4648200" cy="449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3429000" y="6096000"/>
            <a:ext cx="2743200" cy="334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SOLAR PANNEL INSTALLED 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Projects Designed &amp; Fabricated by EE Dept.</a:t>
            </a:r>
            <a:endParaRPr lang="en-US" dirty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144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14400"/>
            <a:ext cx="441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514600"/>
            <a:ext cx="9906000" cy="762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4900" b="1" dirty="0" smtClean="0">
                <a:solidFill>
                  <a:srgbClr val="FF0000"/>
                </a:solidFill>
              </a:rPr>
              <a:t>TESTING </a:t>
            </a:r>
            <a:r>
              <a:rPr lang="en-US" sz="4900" b="1" dirty="0">
                <a:solidFill>
                  <a:srgbClr val="FF0000"/>
                </a:solidFill>
              </a:rPr>
              <a:t>of  power TRANSFORMERS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4000" b="1" dirty="0" smtClean="0">
                <a:solidFill>
                  <a:srgbClr val="FF0000"/>
                </a:solidFill>
              </a:rPr>
              <a:t>as </a:t>
            </a:r>
            <a:r>
              <a:rPr lang="en-US" sz="4000" b="1" dirty="0">
                <a:solidFill>
                  <a:srgbClr val="FF0000"/>
                </a:solidFill>
              </a:rPr>
              <a:t>per bureau of  Indian standard</a:t>
            </a: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</a:rPr>
              <a:t>is-2026</a:t>
            </a:r>
            <a:br>
              <a:rPr lang="en-US" sz="4000" b="1" dirty="0" smtClean="0">
                <a:solidFill>
                  <a:srgbClr val="FF0000"/>
                </a:solidFill>
              </a:rPr>
            </a:b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685800"/>
            <a:ext cx="9906000" cy="5486400"/>
          </a:xfrm>
        </p:spPr>
        <p:txBody>
          <a:bodyPr>
            <a:normAutofit fontScale="47500" lnSpcReduction="20000"/>
          </a:bodyPr>
          <a:lstStyle/>
          <a:p>
            <a:pPr algn="ctr" eaLnBrk="1" hangingPunct="1">
              <a:defRPr/>
            </a:pPr>
            <a:endParaRPr lang="en-US" sz="7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sz="7600" b="1" dirty="0" smtClean="0">
                <a:latin typeface="Times New Roman" pitchFamily="18" charset="0"/>
                <a:cs typeface="Times New Roman" pitchFamily="18" charset="0"/>
              </a:rPr>
              <a:t>(DEVELOPMENT </a:t>
            </a:r>
            <a:r>
              <a:rPr lang="en-US" sz="7600" b="1" dirty="0">
                <a:latin typeface="Times New Roman" pitchFamily="18" charset="0"/>
                <a:cs typeface="Times New Roman" pitchFamily="18" charset="0"/>
              </a:rPr>
              <a:t>OF </a:t>
            </a:r>
          </a:p>
          <a:p>
            <a:pPr algn="ctr" eaLnBrk="1" hangingPunct="1">
              <a:defRPr/>
            </a:pPr>
            <a:r>
              <a:rPr lang="en-US" sz="7600" b="1" dirty="0">
                <a:latin typeface="Times New Roman" pitchFamily="18" charset="0"/>
                <a:cs typeface="Times New Roman" pitchFamily="18" charset="0"/>
              </a:rPr>
              <a:t>HIGH VOLTAGE </a:t>
            </a:r>
            <a:r>
              <a:rPr lang="en-US" sz="7600" b="1" dirty="0" smtClean="0">
                <a:latin typeface="Times New Roman" pitchFamily="18" charset="0"/>
                <a:cs typeface="Times New Roman" pitchFamily="18" charset="0"/>
              </a:rPr>
              <a:t>LABORATORY) </a:t>
            </a:r>
            <a:endParaRPr lang="en-US" sz="7600" b="1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sz="5900" b="1" dirty="0" smtClean="0">
                <a:latin typeface="Times New Roman" pitchFamily="18" charset="0"/>
                <a:cs typeface="Times New Roman" pitchFamily="18" charset="0"/>
              </a:rPr>
              <a:t>For </a:t>
            </a:r>
            <a:endParaRPr lang="en-US" sz="59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6500" b="1" dirty="0" smtClean="0">
                <a:solidFill>
                  <a:srgbClr val="FF0000"/>
                </a:solidFill>
              </a:rPr>
              <a:t>TESTING OF  POWER TRANSFORMERS </a:t>
            </a:r>
          </a:p>
          <a:p>
            <a:pPr eaLnBrk="1" hangingPunct="1">
              <a:defRPr/>
            </a:pPr>
            <a:r>
              <a:rPr lang="en-US" sz="2500" dirty="0" smtClean="0">
                <a:solidFill>
                  <a:srgbClr val="FF0000"/>
                </a:solidFill>
              </a:rPr>
              <a:t/>
            </a:r>
            <a:br>
              <a:rPr lang="en-US" sz="2500" dirty="0" smtClean="0">
                <a:solidFill>
                  <a:srgbClr val="FF0000"/>
                </a:solidFill>
              </a:rPr>
            </a:br>
            <a:r>
              <a:rPr lang="en-US" sz="2500" dirty="0" smtClean="0">
                <a:solidFill>
                  <a:srgbClr val="FF0000"/>
                </a:solidFill>
              </a:rPr>
              <a:t>(</a:t>
            </a:r>
            <a:r>
              <a:rPr lang="en-US" sz="5100" b="1" dirty="0" smtClean="0">
                <a:solidFill>
                  <a:srgbClr val="FF0000"/>
                </a:solidFill>
              </a:rPr>
              <a:t>AS PER BUREAU OF  INDIAN STANDARD</a:t>
            </a:r>
            <a:br>
              <a:rPr lang="en-US" sz="5100" b="1" dirty="0" smtClean="0">
                <a:solidFill>
                  <a:srgbClr val="FF0000"/>
                </a:solidFill>
              </a:rPr>
            </a:br>
            <a:r>
              <a:rPr lang="en-US" sz="5100" b="1" dirty="0" smtClean="0">
                <a:solidFill>
                  <a:srgbClr val="FF0000"/>
                </a:solidFill>
              </a:rPr>
              <a:t> IS-2026)</a:t>
            </a:r>
          </a:p>
          <a:p>
            <a:pPr eaLnBrk="1" hangingPunct="1">
              <a:defRPr/>
            </a:pPr>
            <a:endParaRPr lang="en-US" sz="51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7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(Designed and Fabricated Major Projects by the Students of Electrical </a:t>
            </a:r>
            <a:r>
              <a:rPr lang="en-US" sz="76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Engg</a:t>
            </a:r>
            <a:r>
              <a:rPr lang="en-US" sz="7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)  </a:t>
            </a:r>
            <a:endParaRPr lang="en-US" sz="7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sz="5600" b="1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922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67750" y="228600"/>
            <a:ext cx="90805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9DDBA28A-CC73-4288-9ED5-79F125D6CBB0}" type="slidenum">
              <a:rPr lang="en-US" altLang="en-US">
                <a:solidFill>
                  <a:schemeClr val="tx2"/>
                </a:solidFill>
              </a:rPr>
              <a:pPr/>
              <a:t>34</a:t>
            </a:fld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760C88A2-956B-43E6-BC04-3BDCCD1C40C6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35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1638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0"/>
            <a:ext cx="7677150" cy="685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8" name="Content Placeholder 2"/>
          <p:cNvSpPr txBox="1">
            <a:spLocks/>
          </p:cNvSpPr>
          <p:nvPr/>
        </p:nvSpPr>
        <p:spPr bwMode="auto">
          <a:xfrm>
            <a:off x="0" y="38100"/>
            <a:ext cx="222885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TRANSFORMER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 UNDER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TEST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 IN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LAB</a:t>
            </a:r>
            <a:endParaRPr lang="en-IN" altLang="en-US" sz="1600">
              <a:latin typeface="Arial Black" panose="020B0A04020102020204" pitchFamily="34" charset="0"/>
            </a:endParaRPr>
          </a:p>
        </p:txBody>
      </p:sp>
      <p:sp>
        <p:nvSpPr>
          <p:cNvPr id="16389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2743200" y="6248400"/>
            <a:ext cx="5873089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dirty="0" smtClean="0">
                <a:solidFill>
                  <a:schemeClr val="tx2"/>
                </a:solidFill>
              </a:rPr>
              <a:t>ELECT. ENGG. DEPTT.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6390" name="Footer Placeholder 1"/>
          <p:cNvSpPr txBox="1">
            <a:spLocks/>
          </p:cNvSpPr>
          <p:nvPr/>
        </p:nvSpPr>
        <p:spPr bwMode="auto">
          <a:xfrm>
            <a:off x="412750" y="6248401"/>
            <a:ext cx="924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endParaRPr lang="en-US" altLang="en-US" sz="16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sz="2400" b="1" dirty="0" smtClean="0">
                <a:solidFill>
                  <a:srgbClr val="FF0000"/>
                </a:solidFill>
              </a:rPr>
              <a:t/>
            </a:r>
            <a:br>
              <a:rPr lang="en-IN" altLang="en-US" sz="2400" b="1" dirty="0" smtClean="0">
                <a:solidFill>
                  <a:srgbClr val="FF0000"/>
                </a:solidFill>
              </a:rPr>
            </a:br>
            <a:r>
              <a:rPr lang="en-IN" altLang="en-US" sz="2400" b="1" dirty="0" smtClean="0">
                <a:solidFill>
                  <a:srgbClr val="FF0000"/>
                </a:solidFill>
              </a:rPr>
              <a:t>28 </a:t>
            </a:r>
            <a:r>
              <a:rPr lang="en-IN" altLang="en-US" sz="2400" b="1" dirty="0">
                <a:solidFill>
                  <a:srgbClr val="FF0000"/>
                </a:solidFill>
              </a:rPr>
              <a:t>KV SEPARATE VOLTAGE SOURCE WITH STANDARD TEST EQUIPMENTS</a:t>
            </a:r>
            <a:r>
              <a:rPr lang="en-IN" altLang="en-US" dirty="0"/>
              <a:t/>
            </a:r>
            <a:br>
              <a:rPr lang="en-IN" altLang="en-US" dirty="0"/>
            </a:br>
            <a:endParaRPr lang="en-IN" altLang="en-US" dirty="0"/>
          </a:p>
        </p:txBody>
      </p:sp>
      <p:pic>
        <p:nvPicPr>
          <p:cNvPr id="174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789620" cy="533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20" y="1524000"/>
            <a:ext cx="5116380" cy="533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1B7CB3DC-3600-4E53-9C75-49ED0327FFD0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36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17414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0"/>
            <a:ext cx="89154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>
                <a:solidFill>
                  <a:schemeClr val="bg1"/>
                </a:solidFill>
              </a:rPr>
              <a:t>ELECT. ENGG. DEPTT.</a:t>
            </a:r>
            <a:endParaRPr lang="en-US" altLang="en-US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0" y="25400"/>
            <a:ext cx="1816100" cy="6832600"/>
          </a:xfrm>
        </p:spPr>
        <p:txBody>
          <a:bodyPr/>
          <a:lstStyle/>
          <a:p>
            <a:pPr algn="ctr"/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>VOLTMETER </a:t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>TO </a:t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>MEASURE </a:t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>HIGH </a:t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>VOLTAGE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E937E5D2-178A-4286-962C-09E3B1F9BDD1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37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0"/>
            <a:ext cx="8172450" cy="689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0"/>
            <a:ext cx="89154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>
                <a:solidFill>
                  <a:schemeClr val="bg1"/>
                </a:solidFill>
              </a:rPr>
              <a:t>ELECT. ENGG. DEPTT.</a:t>
            </a:r>
            <a:endParaRPr lang="en-US" altLang="en-US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D2EC3BCF-5BFC-4AF8-8A56-1452B7920B86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38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23555" name="Content Placeholder 2"/>
          <p:cNvSpPr txBox="1">
            <a:spLocks/>
          </p:cNvSpPr>
          <p:nvPr/>
        </p:nvSpPr>
        <p:spPr bwMode="auto">
          <a:xfrm>
            <a:off x="0" y="1"/>
            <a:ext cx="1816100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DOUBLE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 VOLTAGE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DOUBLE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FREQUENCY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TEST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SETUP</a:t>
            </a:r>
            <a:endParaRPr lang="en-IN" altLang="en-US" sz="1600">
              <a:latin typeface="Arial Black" panose="020B0A04020102020204" pitchFamily="34" charset="0"/>
            </a:endParaRPr>
          </a:p>
        </p:txBody>
      </p:sp>
      <p:pic>
        <p:nvPicPr>
          <p:cNvPr id="2355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0"/>
            <a:ext cx="8089900" cy="685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7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324601"/>
            <a:ext cx="8832850" cy="288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/>
              <a:t>ELECT. ENGG. DEPTT.</a:t>
            </a:r>
            <a:endParaRPr lang="en-US" altLang="en-US" sz="1600" b="1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45F790A9-C20B-4AEF-9EE2-4EA1743C4624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39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24579" name="Content Placeholder 2"/>
          <p:cNvSpPr txBox="1">
            <a:spLocks/>
          </p:cNvSpPr>
          <p:nvPr/>
        </p:nvSpPr>
        <p:spPr bwMode="auto">
          <a:xfrm>
            <a:off x="0" y="1"/>
            <a:ext cx="1816100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DOUBLE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VOLTAGE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DOUBLE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FREQUENCY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TEST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SETUP</a:t>
            </a:r>
            <a:endParaRPr lang="en-US" altLang="en-US" sz="1600">
              <a:latin typeface="Arial Black" panose="020B0A04020102020204" pitchFamily="34" charset="0"/>
            </a:endParaRP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67" y="0"/>
            <a:ext cx="8144933" cy="685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1"/>
            <a:ext cx="908050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/>
              <a:t>ELECT. ENGG. DEPTT.</a:t>
            </a:r>
            <a:endParaRPr lang="en-US" altLang="en-US" sz="1600" b="1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ELECT. ENGG. DEPTT.</a:t>
            </a: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6742FE8F-BDE2-45F6-9604-4E50C18FB996}" type="slidenum">
              <a:rPr lang="en-US"/>
              <a:pPr/>
              <a:t>4</a:t>
            </a:fld>
            <a:endParaRPr lang="en-US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0"/>
            <a:ext cx="8915400" cy="609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u="sng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Mission</a:t>
            </a:r>
          </a:p>
        </p:txBody>
      </p:sp>
      <p:sp>
        <p:nvSpPr>
          <p:cNvPr id="7173" name="Date Placeholder 7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  <p:sp>
        <p:nvSpPr>
          <p:cNvPr id="7174" name="Rectangle 9"/>
          <p:cNvSpPr>
            <a:spLocks noChangeArrowheads="1"/>
          </p:cNvSpPr>
          <p:nvPr/>
        </p:nvSpPr>
        <p:spPr bwMode="auto">
          <a:xfrm>
            <a:off x="0" y="1371600"/>
            <a:ext cx="99060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Arial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To Impart intensive and innovative teaching and training through latest technology to provide cutting edge for achieving excellence.</a:t>
            </a:r>
          </a:p>
          <a:p>
            <a:pPr algn="just">
              <a:buFont typeface="Arial" charset="0"/>
              <a:buChar char="•"/>
            </a:pPr>
            <a:endParaRPr lang="en-US" sz="2000" b="1" dirty="0">
              <a:solidFill>
                <a:srgbClr val="C00000"/>
              </a:solidFill>
            </a:endParaRPr>
          </a:p>
          <a:p>
            <a:pPr algn="just">
              <a:buFont typeface="Arial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To award practical projects aiming at solutions to practical industrial problems.</a:t>
            </a:r>
          </a:p>
          <a:p>
            <a:pPr algn="just">
              <a:buFont typeface="Arial" charset="0"/>
              <a:buChar char="•"/>
            </a:pPr>
            <a:endParaRPr lang="en-US" sz="2000" b="1" dirty="0">
              <a:solidFill>
                <a:srgbClr val="C00000"/>
              </a:solidFill>
            </a:endParaRPr>
          </a:p>
          <a:p>
            <a:pPr algn="just">
              <a:buFont typeface="Arial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To motivate faculty and technical assistants for updating / upgrading knowledge through training, seminars, workshops, conferences and higher studies.</a:t>
            </a:r>
          </a:p>
          <a:p>
            <a:pPr algn="just">
              <a:buFont typeface="Arial" charset="0"/>
              <a:buChar char="•"/>
            </a:pPr>
            <a:endParaRPr lang="en-US" sz="2000" b="1" dirty="0">
              <a:solidFill>
                <a:srgbClr val="C00000"/>
              </a:solidFill>
            </a:endParaRPr>
          </a:p>
          <a:p>
            <a:pPr algn="just">
              <a:buFont typeface="Arial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To create accredited / certified centre for testing of transformers and other electrical equipments to cater to the needs of power sector / industries.</a:t>
            </a:r>
          </a:p>
          <a:p>
            <a:pPr algn="just">
              <a:buFont typeface="Arial" charset="0"/>
              <a:buChar char="•"/>
            </a:pPr>
            <a:endParaRPr lang="en-US" sz="2000" b="1" dirty="0">
              <a:solidFill>
                <a:srgbClr val="C00000"/>
              </a:solidFill>
            </a:endParaRPr>
          </a:p>
          <a:p>
            <a:pPr algn="just">
              <a:buFont typeface="Arial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Impart knowledge / solutions of social challenges, ethics, echo / environment etc. to produce worthy citizens</a:t>
            </a:r>
            <a:r>
              <a:rPr lang="en-US" sz="2000" dirty="0">
                <a:solidFill>
                  <a:srgbClr val="C00000"/>
                </a:solidFill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 txBox="1">
            <a:spLocks/>
          </p:cNvSpPr>
          <p:nvPr/>
        </p:nvSpPr>
        <p:spPr bwMode="auto">
          <a:xfrm>
            <a:off x="0" y="0"/>
            <a:ext cx="239395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TRANSFORMER OIL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 BREAK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DOWN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 </a:t>
            </a:r>
            <a:r>
              <a:rPr lang="en-US" altLang="en-US" sz="1600" b="1">
                <a:latin typeface="Arial Black" panose="020B0A04020102020204" pitchFamily="34" charset="0"/>
              </a:rPr>
              <a:t>VOLTAGE </a:t>
            </a: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TEST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SETUP</a:t>
            </a:r>
            <a:endParaRPr lang="en-IN" altLang="en-US" sz="1600">
              <a:latin typeface="Arial Black" panose="020B0A040201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8EA9D066-01DC-4F56-8F57-0CA6BAE8BF3A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40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25604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6115" y="0"/>
            <a:ext cx="7549885" cy="6858000"/>
          </a:xfrm>
          <a:noFill/>
        </p:spPr>
      </p:pic>
      <p:sp>
        <p:nvSpPr>
          <p:cNvPr id="25605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400800"/>
            <a:ext cx="90805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smtClean="0">
                <a:solidFill>
                  <a:schemeClr val="bg1"/>
                </a:solidFill>
              </a:rPr>
              <a:t>ELECT. ENGG. DEPTT.</a:t>
            </a:r>
            <a:endParaRPr lang="en-US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65100" y="0"/>
            <a:ext cx="9575800" cy="1295400"/>
          </a:xfrm>
        </p:spPr>
        <p:txBody>
          <a:bodyPr/>
          <a:lstStyle/>
          <a:p>
            <a:r>
              <a:rPr lang="en-IN" altLang="en-US" dirty="0">
                <a:solidFill>
                  <a:srgbClr val="FF0000"/>
                </a:solidFill>
              </a:rPr>
              <a:t/>
            </a:r>
            <a:br>
              <a:rPr lang="en-IN" altLang="en-US" dirty="0">
                <a:solidFill>
                  <a:srgbClr val="FF0000"/>
                </a:solidFill>
              </a:rPr>
            </a:br>
            <a:r>
              <a:rPr lang="en-IN" altLang="en-US" sz="1800" b="1" dirty="0" smtClean="0"/>
              <a:t>.</a:t>
            </a:r>
            <a:r>
              <a:rPr lang="en-IN" altLang="en-US" sz="1800" b="1" dirty="0"/>
              <a:t/>
            </a:r>
            <a:br>
              <a:rPr lang="en-IN" altLang="en-US" sz="1800" b="1" dirty="0"/>
            </a:br>
            <a:r>
              <a:rPr lang="en-IN" altLang="en-US" sz="1800" b="1" dirty="0" smtClean="0">
                <a:solidFill>
                  <a:srgbClr val="FF0000"/>
                </a:solidFill>
              </a:rPr>
              <a:t>VOLTAGE BOOSTER FOR LOAD LOSSES TEST AND % IMPEDANCE MEASUREMENT</a:t>
            </a:r>
            <a:endParaRPr lang="en-IN" altLang="en-US" sz="1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1C00386C-819B-4833-B6F8-01C82FBEE67D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41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 rot="5400000">
            <a:off x="4683125" y="1635125"/>
            <a:ext cx="5410200" cy="50355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300000" rev="0"/>
            </a:camera>
            <a:lightRig rig="threePt" dir="t"/>
          </a:scene3d>
          <a:extLst/>
        </p:spPr>
      </p:pic>
      <p:pic>
        <p:nvPicPr>
          <p:cNvPr id="26629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7801"/>
            <a:ext cx="4899687" cy="5491163"/>
          </a:xfrm>
          <a:noFill/>
        </p:spPr>
      </p:pic>
      <p:sp>
        <p:nvSpPr>
          <p:cNvPr id="26630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1"/>
            <a:ext cx="899795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/>
              <a:t>ELECT. ENGG. DEPTT.</a:t>
            </a:r>
            <a:endParaRPr lang="en-US" altLang="en-US" sz="1600" b="1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906000" cy="1447800"/>
          </a:xfrm>
        </p:spPr>
        <p:txBody>
          <a:bodyPr/>
          <a:lstStyle/>
          <a:p>
            <a:pPr algn="ctr"/>
            <a:r>
              <a:rPr lang="en-IN" altLang="en-US" sz="2400" b="1" dirty="0"/>
              <a:t/>
            </a:r>
            <a:br>
              <a:rPr lang="en-IN" altLang="en-US" sz="2400" b="1" dirty="0"/>
            </a:br>
            <a:r>
              <a:rPr lang="en-IN" altLang="en-US" sz="2000" b="1" dirty="0">
                <a:solidFill>
                  <a:srgbClr val="FFFF00"/>
                </a:solidFill>
              </a:rPr>
              <a:t>HIGH VOLTAGE LABORATORY </a:t>
            </a:r>
            <a:br>
              <a:rPr lang="en-IN" altLang="en-US" sz="2000" b="1" dirty="0">
                <a:solidFill>
                  <a:srgbClr val="FFFF00"/>
                </a:solidFill>
              </a:rPr>
            </a:br>
            <a:r>
              <a:rPr lang="en-IN" altLang="en-US" sz="2000" b="1" dirty="0">
                <a:solidFill>
                  <a:srgbClr val="FFFF00"/>
                </a:solidFill>
              </a:rPr>
              <a:t>ELECTRICAL ENGG. DEPARTMENT </a:t>
            </a:r>
            <a:br>
              <a:rPr lang="en-IN" altLang="en-US" sz="2000" b="1" dirty="0">
                <a:solidFill>
                  <a:srgbClr val="FFFF00"/>
                </a:solidFill>
              </a:rPr>
            </a:br>
            <a:r>
              <a:rPr lang="en-IN" altLang="en-US" sz="2000" b="1" dirty="0">
                <a:solidFill>
                  <a:srgbClr val="FFFF00"/>
                </a:solidFill>
              </a:rPr>
              <a:t>GYAN GANGA INSTITITUTE OF TECHNOLOGY , JABALPUR </a:t>
            </a:r>
            <a:r>
              <a:rPr lang="en-IN" altLang="en-US" sz="3200" b="1" dirty="0">
                <a:solidFill>
                  <a:srgbClr val="FFFF00"/>
                </a:solidFill>
              </a:rPr>
              <a:t/>
            </a:r>
            <a:br>
              <a:rPr lang="en-IN" altLang="en-US" sz="3200" b="1" dirty="0">
                <a:solidFill>
                  <a:srgbClr val="FFFF00"/>
                </a:solidFill>
              </a:rPr>
            </a:br>
            <a:endParaRPr lang="en-IN" altLang="en-US" sz="3200" b="1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5E3A0B2C-3EAA-4279-8CAD-DF6E892E4200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42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27652" name="Picture 6"/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906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1"/>
            <a:ext cx="899795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mtClean="0"/>
              <a:t>ELECT. ENGG. DEPTT.</a:t>
            </a:r>
            <a:endParaRPr lang="en-US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3429000" y="6096000"/>
            <a:ext cx="2743200" cy="334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SOLAR PANNEL INSTALLED 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Projects under taken By EE Dept.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0149" y="990600"/>
            <a:ext cx="5165851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00924"/>
            <a:ext cx="4800600" cy="4790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219200" y="533400"/>
            <a:ext cx="7696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250KW GRID CONNECTED SOLAR PV ROOFTOP SYSTEM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838200"/>
          <a:ext cx="9448800" cy="5029201"/>
        </p:xfrm>
        <a:graphic>
          <a:graphicData uri="http://schemas.openxmlformats.org/drawingml/2006/table">
            <a:tbl>
              <a:tblPr/>
              <a:tblGrid>
                <a:gridCol w="989658"/>
                <a:gridCol w="4643280"/>
                <a:gridCol w="3815862"/>
              </a:tblGrid>
              <a:tr h="13455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</a:rPr>
                        <a:t>SR. NO.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</a:rPr>
                        <a:t>NAME OF THE COMPANIES 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 OF THE CONSULTANCY PROJECT</a:t>
                      </a:r>
                      <a:endParaRPr lang="en-US" sz="1600" b="1" kern="1200" dirty="0" smtClean="0">
                        <a:solidFill>
                          <a:srgbClr val="002060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206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703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 Black" pitchFamily="34" charset="0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rgbClr val="0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PRAGYA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ENTERPRISES , JABALPUR 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rgbClr val="C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DESIGN 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AND DEVELOPMENT OF 30 kV SEPARATE VOLTAGE SOURCE WITH CONTROL UNIT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 Black" pitchFamily="34" charset="0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rgbClr val="0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SYSTEM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ELECTRONICS LABORATORY (SEL) JABALPUR 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rgbClr val="C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DESIGN 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AND DEVELOPMENT OVER VOLTAGE AND UNDER VOLTGE PROTECTION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 Black" pitchFamily="34" charset="0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rgbClr val="0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UNIVERSAL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MAGNO FLUX LTD. INDORE 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rgbClr val="C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DESIGN 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AND DEVELOPMENT OF 11 KV CURRENT TRANSFORMER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3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 Black" pitchFamily="34" charset="0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rgbClr val="0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PRAGYA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ENERGY PRIVATE LTD. JABALPUR 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rgbClr val="C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EVALUATION 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OF THE CALORIFIC VALUE OF THE FUEL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5889" name="Rectangle 1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200" b="1">
                <a:cs typeface="Times New Roman" pitchFamily="18" charset="0"/>
              </a:rPr>
              <a:t> (a)  	% of pass in First Class                                :   Discipline wise</a:t>
            </a:r>
            <a:endParaRPr lang="en-US" sz="1200"/>
          </a:p>
          <a:p>
            <a:pPr eaLnBrk="0" hangingPunct="0"/>
            <a:r>
              <a:rPr lang="en-US" sz="1100" b="1" i="1">
                <a:cs typeface="Times New Roman" pitchFamily="18" charset="0"/>
              </a:rPr>
              <a:t>( Figures in percentage )</a:t>
            </a:r>
            <a:r>
              <a:rPr lang="en-US" sz="1200"/>
              <a:t> </a:t>
            </a:r>
            <a:endParaRPr lang="en-US"/>
          </a:p>
        </p:txBody>
      </p:sp>
      <p:sp>
        <p:nvSpPr>
          <p:cNvPr id="3589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3338"/>
            <a:ext cx="9296400" cy="5000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600" b="1" dirty="0" smtClean="0">
                <a:solidFill>
                  <a:schemeClr val="bg1"/>
                </a:solidFill>
              </a:rPr>
              <a:t>CONSULTANCY DETAILS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599" y="1130750"/>
          <a:ext cx="9525001" cy="4812850"/>
        </p:xfrm>
        <a:graphic>
          <a:graphicData uri="http://schemas.openxmlformats.org/drawingml/2006/table">
            <a:tbl>
              <a:tblPr/>
              <a:tblGrid>
                <a:gridCol w="997639"/>
                <a:gridCol w="3650562"/>
                <a:gridCol w="4876800"/>
              </a:tblGrid>
              <a:tr h="10429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</a:rPr>
                        <a:t>SR. NO.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</a:rPr>
                        <a:t>NAME OF THE COMPANIES 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 OF THE CONSULTANCY PROJECT</a:t>
                      </a:r>
                      <a:endParaRPr lang="en-US" sz="1600" b="1" kern="1200" dirty="0" smtClean="0">
                        <a:solidFill>
                          <a:srgbClr val="002060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206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88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 Black" pitchFamily="34" charset="0"/>
                          <a:ea typeface="Times New Roman"/>
                          <a:cs typeface="Times New Roman"/>
                        </a:rPr>
                        <a:t>5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rgbClr val="0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GAYN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GANGA INTERNATIONAL SCHOOL, JABALPUR 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solidFill>
                          <a:srgbClr val="C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DESIGN 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AND DEVELOPMENT OF THE BIO GAS PLANT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51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 Black" pitchFamily="34" charset="0"/>
                          <a:ea typeface="Times New Roman"/>
                          <a:cs typeface="Times New Roman"/>
                        </a:rPr>
                        <a:t>6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rgbClr val="0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rgbClr val="0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rgbClr val="0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PRDC,  BANGLORE </a:t>
                      </a:r>
                      <a:endParaRPr lang="en-US" sz="1200" dirty="0" smtClean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algn="ctr"/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rgbClr val="C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rgbClr val="C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CONSULTANCY SERVICES FOR POWER SYSTEM ANALYSIS, POWER EVACUATION STUDIES, NETWORK SIMULATION AND DESIGN, MASTER PLAN PREPARATION FOR T&amp;D INFRASTRUCTURE</a:t>
                      </a:r>
                      <a:r>
                        <a:rPr lang="en-US" sz="1200" b="1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 &amp; </a:t>
                      </a:r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/>
                        </a:rPr>
                        <a:t>GRID CONNECTIVITY </a:t>
                      </a:r>
                    </a:p>
                    <a:p>
                      <a:pPr algn="ctr"/>
                      <a:endParaRPr lang="en-US" sz="1200" b="1" dirty="0">
                        <a:solidFill>
                          <a:srgbClr val="C00000"/>
                        </a:solidFill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6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 Black" pitchFamily="34" charset="0"/>
                          <a:ea typeface="Times New Roman"/>
                          <a:cs typeface="Times New Roman"/>
                        </a:rPr>
                        <a:t>7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 Black" pitchFamily="34" charset="0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1200" baseline="0" dirty="0" smtClean="0">
                          <a:latin typeface="Arial Black" pitchFamily="34" charset="0"/>
                          <a:ea typeface="Times New Roman"/>
                          <a:cs typeface="Times New Roman"/>
                        </a:rPr>
                        <a:t> M SOLAR GREEN PVT. LTD</a:t>
                      </a:r>
                      <a:endParaRPr lang="en-US" sz="1200" dirty="0">
                        <a:latin typeface="Arial Black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u="none" strike="noStrike" dirty="0" smtClean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  <a:p>
                      <a:pPr algn="ctr" fontAlgn="t"/>
                      <a:r>
                        <a:rPr lang="en-US" sz="1200" b="1" i="0" u="none" strike="noStrike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RESEARCH  </a:t>
                      </a: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AND DEVELOPMENT SOLAR SYSTEM EFFICIENCY IMPROVEMENT, SOLAR WATER PUMP, NIGHT LIGHTING SYSM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5889" name="Rectangle 1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200" b="1">
                <a:cs typeface="Times New Roman" pitchFamily="18" charset="0"/>
              </a:rPr>
              <a:t> (a)  	% of pass in First Class                                :   Discipline wise</a:t>
            </a:r>
            <a:endParaRPr lang="en-US" sz="1200"/>
          </a:p>
          <a:p>
            <a:pPr eaLnBrk="0" hangingPunct="0"/>
            <a:r>
              <a:rPr lang="en-US" sz="1100" b="1" i="1">
                <a:cs typeface="Times New Roman" pitchFamily="18" charset="0"/>
              </a:rPr>
              <a:t>( Figures in percentage )</a:t>
            </a:r>
            <a:r>
              <a:rPr lang="en-US" sz="1200"/>
              <a:t> </a:t>
            </a:r>
            <a:endParaRPr lang="en-US"/>
          </a:p>
        </p:txBody>
      </p:sp>
      <p:sp>
        <p:nvSpPr>
          <p:cNvPr id="3589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3338"/>
            <a:ext cx="9296400" cy="5000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600" b="1" smtClean="0">
                <a:solidFill>
                  <a:schemeClr val="bg1"/>
                </a:solidFill>
              </a:rPr>
              <a:t>CONSULTANCY DETAILS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685800" y="-88900"/>
            <a:ext cx="84201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Technical Training </a:t>
            </a:r>
            <a:r>
              <a:rPr lang="en-US" sz="2800" b="1" dirty="0">
                <a:solidFill>
                  <a:schemeClr val="bg1"/>
                </a:solidFill>
              </a:rPr>
              <a:t>for Students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762000"/>
          <a:ext cx="9524999" cy="5057775"/>
        </p:xfrm>
        <a:graphic>
          <a:graphicData uri="http://schemas.openxmlformats.org/drawingml/2006/table">
            <a:tbl>
              <a:tblPr/>
              <a:tblGrid>
                <a:gridCol w="1360714"/>
                <a:gridCol w="3765580"/>
                <a:gridCol w="439870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SEMESTER</a:t>
                      </a:r>
                      <a:endParaRPr lang="en-US" sz="1800" b="1" kern="1200" dirty="0">
                        <a:solidFill>
                          <a:srgbClr val="C00000"/>
                        </a:solidFill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TRAINING </a:t>
                      </a:r>
                      <a:endParaRPr lang="en-US" sz="1800" b="1" kern="1200" dirty="0">
                        <a:solidFill>
                          <a:srgbClr val="C00000"/>
                        </a:solidFill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OBJECTIVES</a:t>
                      </a:r>
                      <a:r>
                        <a:rPr lang="en-US" sz="1800" b="1" i="0" u="none" strike="noStrike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OF THE TRAININGS </a:t>
                      </a:r>
                      <a:endParaRPr lang="en-US" sz="1800" b="1" i="0" u="none" strike="noStrike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1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3rd </a:t>
                      </a:r>
                      <a:r>
                        <a:rPr lang="en-US" sz="1800" b="1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Sem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FUNDAMENTALS PROGRAMMING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OF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THE</a:t>
                      </a:r>
                    </a:p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C &amp;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C++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 HOUSE TRAINING ON PROGAMMING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SKILLS FOR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ENHANCEMENTS  HELPS IN CAMPUS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PLACEMENTS , PROJECTS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WORKS</a:t>
                      </a:r>
                    </a:p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1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4th </a:t>
                      </a:r>
                      <a:r>
                        <a:rPr lang="en-US" sz="1800" b="1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Sem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POWER SYSTEM AND ITS ELEMENTS FOR DISTRIBUTION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OF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POWER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HOUSE TRAINING ON THE BASICS OF THE POWER SYSTEM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AND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ITS VARIOUS ELEMENTS USED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 DISTRIBUTION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SYSTEM 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1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5th Sem.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MATLAB AND ITS APPLICATIONS IN ELECTRICAL ENGG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 HOUSE TRAINING ON THE MATLAB COMPUTATIONAL SOFTWARE FOR VARIOUS APPLICATION IN  POWER SYSTEM , ELECTRICAL MACHINES ETC 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t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t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t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685800" y="-88900"/>
            <a:ext cx="84201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Technical Training </a:t>
            </a:r>
            <a:r>
              <a:rPr lang="en-US" sz="2800" b="1" dirty="0">
                <a:solidFill>
                  <a:schemeClr val="bg1"/>
                </a:solidFill>
              </a:rPr>
              <a:t>for Students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1" y="685800"/>
          <a:ext cx="9372599" cy="5940622"/>
        </p:xfrm>
        <a:graphic>
          <a:graphicData uri="http://schemas.openxmlformats.org/drawingml/2006/table">
            <a:tbl>
              <a:tblPr/>
              <a:tblGrid>
                <a:gridCol w="1338942"/>
                <a:gridCol w="3004457"/>
                <a:gridCol w="5029200"/>
              </a:tblGrid>
              <a:tr h="7818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Semester</a:t>
                      </a:r>
                      <a:endParaRPr lang="en-US" sz="1800" b="1" kern="1200" dirty="0">
                        <a:solidFill>
                          <a:srgbClr val="C00000"/>
                        </a:solidFill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Training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OBJECTIVES</a:t>
                      </a:r>
                      <a:r>
                        <a:rPr lang="en-US" sz="1800" b="1" i="0" u="none" strike="noStrike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</a:rPr>
                        <a:t> OF THE TRAININGS </a:t>
                      </a:r>
                      <a:endParaRPr lang="en-US" sz="1800" b="1" i="0" u="none" strike="noStrike" dirty="0">
                        <a:solidFill>
                          <a:srgbClr val="C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9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5th Sem.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&amp;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6th Sem.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PLC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  <a:p>
                      <a:pPr algn="ctr" fontAlgn="t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OUT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SOURCED TRAINING FOR UNDERSTANDING OF PROGRAMABLE LOGIC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CONTROLLERS 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FOR INDUSTRIAL AUTOMATION 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  <a:p>
                      <a:pPr algn="ctr" fontAlgn="t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5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6th </a:t>
                      </a:r>
                      <a:r>
                        <a:rPr lang="en-US" sz="1600" b="1" kern="1200" dirty="0" err="1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Sem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SCADA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  <a:p>
                      <a:pPr algn="ctr" fontAlgn="t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OUTSOURCED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TRAINING FOR UNDERSTANDING OF SUPERVISIORY CONTROL AND DATA AQUISTION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FOR POWER SYSTEM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</a:t>
                      </a:r>
                    </a:p>
                    <a:p>
                      <a:pPr algn="ctr" fontAlgn="t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9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7th </a:t>
                      </a:r>
                      <a:r>
                        <a:rPr lang="en-US" sz="1600" b="1" kern="1200" dirty="0" err="1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Sem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HMI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  <a:p>
                      <a:pPr algn="ctr" fontAlgn="t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OUTSOURCED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TRAING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FOR UNDERSTANDING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OF HUMAN MACHINE INTERFACE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 LIKE ROBOTICS APPLICATIONS , MACHINES  AUTOMATIONS</a:t>
                      </a:r>
                    </a:p>
                    <a:p>
                      <a:pPr algn="ctr" fontAlgn="t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4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7th </a:t>
                      </a:r>
                      <a:r>
                        <a:rPr lang="en-US" sz="1600" b="1" kern="1200" dirty="0" err="1" smtClean="0">
                          <a:solidFill>
                            <a:srgbClr val="FF0000"/>
                          </a:solidFill>
                          <a:latin typeface="Arial Black" pitchFamily="34" charset="0"/>
                          <a:ea typeface="+mn-ea"/>
                          <a:cs typeface="+mn-cs"/>
                        </a:rPr>
                        <a:t>Sem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MI-POWER </a:t>
                      </a:r>
                    </a:p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  <a:p>
                      <a:pPr algn="ctr" fontAlgn="t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POWER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SYSTEM ANALYSIS, POWER EVACUATION STUDIES, NETWORK SIMULATION AND DESIGN, MASTER PLAN PREPARATION FOR T&amp;D INFRASTRUCTURE, GRID CONNECTIVITY STUDIES,INTEGRATION OF HYBRID SYSTEMS ALTERNATE SOURCES 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  <a:p>
                      <a:pPr algn="ctr" fontAlgn="t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  <a:p>
                      <a:pPr algn="ctr" fontAlgn="t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685800" y="-88900"/>
            <a:ext cx="84201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Soft skills Training for Students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762000"/>
          <a:ext cx="9296399" cy="5105405"/>
        </p:xfrm>
        <a:graphic>
          <a:graphicData uri="http://schemas.openxmlformats.org/drawingml/2006/table">
            <a:tbl>
              <a:tblPr/>
              <a:tblGrid>
                <a:gridCol w="2759868"/>
                <a:gridCol w="6536531"/>
              </a:tblGrid>
              <a:tr h="11003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  <a:ea typeface="Times New Roman"/>
                        </a:rPr>
                        <a:t>Semester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+mj-lt"/>
                          <a:ea typeface="Times New Roman"/>
                        </a:rPr>
                        <a:t>Training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1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st</a:t>
                      </a: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Sem</a:t>
                      </a: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.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Comm. Skills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1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2</a:t>
                      </a:r>
                      <a:r>
                        <a:rPr lang="en-US" sz="2000" b="1" baseline="30000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nd</a:t>
                      </a: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Sem</a:t>
                      </a: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.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Comm. Skills &amp; Personality Development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1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3</a:t>
                      </a:r>
                      <a:r>
                        <a:rPr lang="en-US" sz="2000" b="1" baseline="3000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rd</a:t>
                      </a:r>
                      <a:r>
                        <a:rPr lang="en-US" sz="2000" b="1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Sem.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Group Discussions &amp; Personality Development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1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4</a:t>
                      </a:r>
                      <a:r>
                        <a:rPr lang="en-US" sz="2000" b="1" baseline="30000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th</a:t>
                      </a: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Sem</a:t>
                      </a: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.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Career Skills Program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1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5</a:t>
                      </a:r>
                      <a:r>
                        <a:rPr lang="en-US" sz="2000" b="1" baseline="3000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th</a:t>
                      </a:r>
                      <a:r>
                        <a:rPr lang="en-US" sz="2000" b="1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Sem.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Enhancing Recruitment Skills of Students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43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6</a:t>
                      </a:r>
                      <a:r>
                        <a:rPr lang="en-US" sz="2000" b="1" baseline="3000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th</a:t>
                      </a:r>
                      <a:r>
                        <a:rPr lang="en-US" sz="2000" b="1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Sem.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Campus Training on </a:t>
                      </a: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Soft skills, </a:t>
                      </a: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Group Discussion &amp; Personal Interview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0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39939" name="Rectangle 1"/>
          <p:cNvSpPr>
            <a:spLocks noChangeArrowheads="1"/>
          </p:cNvSpPr>
          <p:nvPr/>
        </p:nvSpPr>
        <p:spPr bwMode="auto">
          <a:xfrm>
            <a:off x="3054350" y="6169025"/>
            <a:ext cx="3746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1600" b="1">
                <a:latin typeface="+mj-lt"/>
                <a:cs typeface="Times New Roman" pitchFamily="18" charset="0"/>
              </a:rPr>
              <a:t>Overall Faculty Student Ratio is 1:14</a:t>
            </a:r>
            <a:endParaRPr lang="en-US" sz="1600">
              <a:latin typeface="+mj-lt"/>
              <a:cs typeface="+mn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371600" y="762000"/>
          <a:ext cx="6858000" cy="1524000"/>
        </p:xfrm>
        <a:graphic>
          <a:graphicData uri="http://schemas.openxmlformats.org/drawingml/2006/table">
            <a:tbl>
              <a:tblPr/>
              <a:tblGrid>
                <a:gridCol w="3299604"/>
                <a:gridCol w="3558396"/>
              </a:tblGrid>
              <a:tr h="4267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993300"/>
                          </a:solidFill>
                          <a:latin typeface="Arial"/>
                          <a:ea typeface="Times New Roman"/>
                        </a:rPr>
                        <a:t>Qualification</a:t>
                      </a:r>
                      <a:endParaRPr lang="en-US" sz="1800" dirty="0">
                        <a:solidFill>
                          <a:srgbClr val="9933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993300"/>
                          </a:solidFill>
                          <a:latin typeface="Arial"/>
                          <a:ea typeface="Times New Roman"/>
                        </a:rPr>
                        <a:t>No.</a:t>
                      </a:r>
                      <a:r>
                        <a:rPr lang="en-US" sz="1800" b="1" baseline="0" dirty="0" smtClean="0">
                          <a:solidFill>
                            <a:srgbClr val="993300"/>
                          </a:solidFill>
                          <a:latin typeface="Arial"/>
                          <a:ea typeface="Times New Roman"/>
                        </a:rPr>
                        <a:t> of Faculty Members</a:t>
                      </a:r>
                      <a:endParaRPr lang="en-US" sz="1800" dirty="0">
                        <a:solidFill>
                          <a:srgbClr val="9933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Ph.D</a:t>
                      </a: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. 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-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+mn-lt"/>
                          <a:ea typeface="Times New Roman"/>
                        </a:rPr>
                        <a:t>Ph.D. (P)</a:t>
                      </a:r>
                      <a:endParaRPr lang="en-US" sz="1800" dirty="0" smtClean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</a:rPr>
                        <a:t>03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M</a:t>
                      </a: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. Tech./PG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</a:rPr>
                        <a:t>15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TOTAL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</a:rPr>
                        <a:t>18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95400" y="4343400"/>
          <a:ext cx="6858000" cy="1438656"/>
        </p:xfrm>
        <a:graphic>
          <a:graphicData uri="http://schemas.openxmlformats.org/drawingml/2006/table">
            <a:tbl>
              <a:tblPr/>
              <a:tblGrid>
                <a:gridCol w="3299604"/>
                <a:gridCol w="3558396"/>
              </a:tblGrid>
              <a:tr h="3413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993300"/>
                          </a:solidFill>
                          <a:latin typeface="Arial"/>
                          <a:ea typeface="Times New Roman"/>
                        </a:rPr>
                        <a:t>Teaching Experience</a:t>
                      </a:r>
                      <a:endParaRPr lang="en-US" sz="1800" b="1" dirty="0">
                        <a:solidFill>
                          <a:srgbClr val="9933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993300"/>
                          </a:solidFill>
                          <a:latin typeface="+mn-lt"/>
                          <a:ea typeface="Times New Roman"/>
                        </a:rPr>
                        <a:t>No.</a:t>
                      </a:r>
                      <a:r>
                        <a:rPr lang="en-US" sz="1800" b="1" baseline="0" dirty="0" smtClean="0">
                          <a:solidFill>
                            <a:srgbClr val="993300"/>
                          </a:solidFill>
                          <a:latin typeface="+mn-lt"/>
                          <a:ea typeface="Times New Roman"/>
                        </a:rPr>
                        <a:t> of Faculty Members</a:t>
                      </a:r>
                      <a:endParaRPr lang="en-US" sz="1800" dirty="0">
                        <a:solidFill>
                          <a:srgbClr val="9933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2194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More</a:t>
                      </a:r>
                      <a:r>
                        <a:rPr lang="en-US" sz="1800" b="1" baseline="0" dirty="0" smtClean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 than</a:t>
                      </a: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20 years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01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10-20 years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04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4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5-10 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years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</a:rPr>
                        <a:t>13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4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2060"/>
                          </a:solidFill>
                          <a:latin typeface="Arial"/>
                          <a:ea typeface="Times New Roman"/>
                        </a:rPr>
                        <a:t>TOTAL</a:t>
                      </a:r>
                      <a:endParaRPr lang="en-US" sz="1800" b="1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</a:rPr>
                        <a:t>18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9980" name="Rectangle 4"/>
          <p:cNvSpPr>
            <a:spLocks noChangeArrowheads="1"/>
          </p:cNvSpPr>
          <p:nvPr/>
        </p:nvSpPr>
        <p:spPr bwMode="auto">
          <a:xfrm>
            <a:off x="577850" y="14288"/>
            <a:ext cx="874395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  <a:cs typeface="+mn-cs"/>
              </a:rPr>
              <a:t>Qualification and Experience of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cs typeface="+mn-cs"/>
              </a:rPr>
              <a:t>Faculty </a:t>
            </a:r>
            <a:r>
              <a:rPr lang="en-US" sz="2400" b="1" dirty="0">
                <a:solidFill>
                  <a:schemeClr val="bg1"/>
                </a:solidFill>
                <a:latin typeface="+mj-lt"/>
                <a:cs typeface="+mn-cs"/>
              </a:rPr>
              <a:t>Members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95400" y="2743200"/>
          <a:ext cx="6934200" cy="1195932"/>
        </p:xfrm>
        <a:graphic>
          <a:graphicData uri="http://schemas.openxmlformats.org/drawingml/2006/table">
            <a:tbl>
              <a:tblPr/>
              <a:tblGrid>
                <a:gridCol w="3352800"/>
                <a:gridCol w="3581400"/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993300"/>
                          </a:solidFill>
                          <a:latin typeface="+mj-lt"/>
                          <a:ea typeface="Times New Roman"/>
                        </a:rPr>
                        <a:t>Industry Experience</a:t>
                      </a:r>
                      <a:endParaRPr lang="en-US" sz="1800" b="1" dirty="0">
                        <a:solidFill>
                          <a:srgbClr val="99330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993300"/>
                          </a:solidFill>
                          <a:latin typeface="+mj-lt"/>
                          <a:ea typeface="Times New Roman"/>
                        </a:rPr>
                        <a:t>No.</a:t>
                      </a:r>
                      <a:r>
                        <a:rPr lang="en-US" sz="1800" b="1" baseline="0" dirty="0" smtClean="0">
                          <a:solidFill>
                            <a:srgbClr val="993300"/>
                          </a:solidFill>
                          <a:latin typeface="+mj-lt"/>
                          <a:ea typeface="Times New Roman"/>
                        </a:rPr>
                        <a:t> of Faculty Members</a:t>
                      </a:r>
                      <a:endParaRPr lang="en-US" sz="1800" dirty="0">
                        <a:solidFill>
                          <a:srgbClr val="99330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4074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</a:rPr>
                        <a:t> More than 30</a:t>
                      </a:r>
                      <a:r>
                        <a:rPr lang="en-US" sz="1800" b="1" baseline="0" dirty="0" smtClean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</a:rPr>
                        <a:t> </a:t>
                      </a: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</a:rPr>
                        <a:t>years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</a:rPr>
                        <a:t>01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4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</a:rPr>
                        <a:t>05-10 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</a:rPr>
                        <a:t>years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rgbClr val="002060"/>
                          </a:solidFill>
                          <a:latin typeface="+mn-lt"/>
                          <a:ea typeface="Times New Roman"/>
                          <a:cs typeface="+mn-cs"/>
                        </a:rPr>
                        <a:t>01</a:t>
                      </a:r>
                      <a:endParaRPr lang="en-US" sz="1800" b="1" kern="1200" dirty="0">
                        <a:solidFill>
                          <a:srgbClr val="002060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7950" name="Picture 7" descr="NBA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63050" y="6130925"/>
            <a:ext cx="554038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 bwMode="auto">
          <a:xfrm>
            <a:off x="495300" y="0"/>
            <a:ext cx="8915400" cy="990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Programme Educational Objectives</a:t>
            </a:r>
            <a:endParaRPr lang="en-US" sz="4000" u="sng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762000"/>
            <a:ext cx="8915400" cy="5364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en-US" sz="2000" i="1" dirty="0" smtClean="0"/>
          </a:p>
          <a:p>
            <a:pPr algn="just"/>
            <a:endParaRPr lang="en-US" sz="1800" b="1" dirty="0" smtClean="0">
              <a:solidFill>
                <a:srgbClr val="800000"/>
              </a:solidFill>
              <a:latin typeface="Calibri" pitchFamily="34" charset="0"/>
            </a:endParaRPr>
          </a:p>
          <a:p>
            <a:pPr algn="just"/>
            <a:r>
              <a:rPr lang="en-US" sz="20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Graduates will enter careers in the MNCs, PSUs Private sector companies, etc. in the field of design, application, installation, manufacturing, operation &amp; maintenance of electrical systems.</a:t>
            </a:r>
          </a:p>
          <a:p>
            <a:pPr algn="just"/>
            <a:endParaRPr lang="en-US" sz="2000" b="1" dirty="0" smtClean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Graduates will be undertaking higher studies. Graduate will analyze real life problems, will design techno-commercially feasible solutions to social problems.</a:t>
            </a:r>
          </a:p>
          <a:p>
            <a:pPr algn="just"/>
            <a:endParaRPr lang="en-US" sz="2000" b="1" dirty="0" smtClean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Graduates will be entrepreneurs, and will produce intellectual citizen to constitute an elegant society to meet social challenges with ethical &amp; moral values having concern for the echo and environment</a:t>
            </a:r>
            <a:r>
              <a:rPr lang="en-US" sz="2400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 smtClean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6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ELECT. ENGG. DEPTT.</a:t>
            </a: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94314EAB-2319-41CE-B0AC-42EFCBF17A4E}" type="slidenum">
              <a:rPr lang="en-US"/>
              <a:pPr/>
              <a:t>5</a:t>
            </a:fld>
            <a:endParaRPr lang="en-US"/>
          </a:p>
        </p:txBody>
      </p:sp>
      <p:sp>
        <p:nvSpPr>
          <p:cNvPr id="8198" name="Date Placeholder 5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6194" name="Picture 2" descr="C:\Users\mjprj\Desktop\91vRLF4xcaL.jpg"/>
          <p:cNvPicPr>
            <a:picLocks noChangeAspect="1" noChangeArrowheads="1"/>
          </p:cNvPicPr>
          <p:nvPr/>
        </p:nvPicPr>
        <p:blipFill>
          <a:blip r:embed="rId2" cstate="print">
            <a:lum bright="3000" contrast="39000"/>
          </a:blip>
          <a:srcRect/>
          <a:stretch>
            <a:fillRect/>
          </a:stretch>
        </p:blipFill>
        <p:spPr bwMode="auto">
          <a:xfrm>
            <a:off x="1143000" y="1664229"/>
            <a:ext cx="3352799" cy="51937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0"/>
            <a:ext cx="990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BOOKS PUBLISHED BY THE FACULTY OF EE DEPT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 FOR GATE EXAMINATION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PROF. VIVEK ANANAD, IN 2016 &amp; 2017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36197" name="Picture 1" descr="https://www.buytestseries.com/images/Books/ElectricalCover1.jpg"/>
          <p:cNvPicPr>
            <a:picLocks noChangeAspect="1" noChangeArrowheads="1"/>
          </p:cNvPicPr>
          <p:nvPr/>
        </p:nvPicPr>
        <p:blipFill>
          <a:blip r:embed="rId3" cstate="print">
            <a:lum bright="2000" contrast="9000"/>
          </a:blip>
          <a:srcRect/>
          <a:stretch>
            <a:fillRect/>
          </a:stretch>
        </p:blipFill>
        <p:spPr bwMode="auto">
          <a:xfrm>
            <a:off x="5181600" y="1676400"/>
            <a:ext cx="377209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609600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Centre For Distance Engineering Education </a:t>
            </a:r>
            <a:r>
              <a:rPr lang="en-US" sz="2800" b="1" dirty="0" err="1" smtClean="0">
                <a:solidFill>
                  <a:srgbClr val="C00000"/>
                </a:solidFill>
              </a:rPr>
              <a:t>Programme</a:t>
            </a:r>
            <a:r>
              <a:rPr lang="en-US" sz="2800" b="1" dirty="0" smtClean="0">
                <a:solidFill>
                  <a:srgbClr val="C00000"/>
                </a:solidFill>
              </a:rPr>
              <a:t>, IIT , BOMBAY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906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C00000"/>
                </a:solidFill>
              </a:rPr>
              <a:t>Objective : </a:t>
            </a:r>
          </a:p>
          <a:p>
            <a:pPr algn="just"/>
            <a:r>
              <a:rPr lang="en-US" sz="2800" b="1" dirty="0" smtClean="0">
                <a:solidFill>
                  <a:srgbClr val="C00000"/>
                </a:solidFill>
              </a:rPr>
              <a:t>Engineering and Science students in every part of India</a:t>
            </a:r>
            <a:r>
              <a:rPr lang="en-US" sz="2800" b="1" dirty="0" smtClean="0"/>
              <a:t> and the world will have access to IIT Bombay's courseware. </a:t>
            </a:r>
          </a:p>
          <a:p>
            <a:pPr algn="ctr"/>
            <a:r>
              <a:rPr lang="en-US" sz="2800" b="1" dirty="0" smtClean="0"/>
              <a:t>SIGNALS </a:t>
            </a:r>
            <a:r>
              <a:rPr lang="en-US" sz="2800" b="1" smtClean="0"/>
              <a:t>&amp; SYSTEM </a:t>
            </a:r>
            <a:endParaRPr lang="en-US" sz="2800" b="1" dirty="0" smtClean="0"/>
          </a:p>
          <a:p>
            <a:pPr algn="just"/>
            <a:endParaRPr lang="en-US" sz="2800" b="1" dirty="0" smtClean="0"/>
          </a:p>
          <a:p>
            <a:pPr algn="just"/>
            <a:endParaRPr lang="en-US" sz="2800" b="1" dirty="0" smtClean="0"/>
          </a:p>
          <a:p>
            <a:pPr algn="just"/>
            <a:endParaRPr lang="en-US" sz="2800" b="1" dirty="0" smtClean="0"/>
          </a:p>
          <a:p>
            <a:pPr algn="just"/>
            <a:endParaRPr lang="en-US" sz="2800" b="1" dirty="0" smtClean="0"/>
          </a:p>
          <a:p>
            <a:pPr algn="just"/>
            <a:endParaRPr lang="en-US" b="1" dirty="0" smtClean="0"/>
          </a:p>
          <a:p>
            <a:pPr algn="just"/>
            <a:endParaRPr lang="en-US" b="1" dirty="0" smtClean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90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Teaching Learning Process: Beyond Syllabus 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267201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FACULTY MEMEBRS &amp; STUDENTS REGISTERED FORM EE DEPT.: 60 ( BE- V SEMESTER, IN 2016V)</a:t>
            </a:r>
            <a:br>
              <a:rPr lang="en-US" sz="2000" b="1" dirty="0" smtClean="0">
                <a:solidFill>
                  <a:srgbClr val="FF0000"/>
                </a:solidFill>
              </a:rPr>
            </a:br>
            <a:r>
              <a:rPr lang="en-US" sz="2000" b="1" dirty="0" smtClean="0">
                <a:solidFill>
                  <a:srgbClr val="FF0000"/>
                </a:solidFill>
              </a:rPr>
              <a:t/>
            </a:r>
            <a:br>
              <a:rPr lang="en-US" sz="2000" b="1" dirty="0" smtClean="0">
                <a:solidFill>
                  <a:srgbClr val="FF0000"/>
                </a:solidFill>
              </a:rPr>
            </a:b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8200" y="2362200"/>
            <a:ext cx="8458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Prof. </a:t>
            </a:r>
            <a:r>
              <a:rPr lang="en-US" sz="2400" b="1" dirty="0" err="1" smtClean="0"/>
              <a:t>Nagendra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Krishnapura</a:t>
            </a:r>
            <a:r>
              <a:rPr lang="en-US" sz="2400" b="1" dirty="0" smtClean="0"/>
              <a:t>, </a:t>
            </a:r>
          </a:p>
          <a:p>
            <a:pPr algn="ctr"/>
            <a:r>
              <a:rPr lang="en-US" sz="2400" b="1" dirty="0" smtClean="0"/>
              <a:t>Department of Electrical Engineering</a:t>
            </a:r>
          </a:p>
          <a:p>
            <a:pPr algn="ctr"/>
            <a:r>
              <a:rPr lang="en-US" sz="2400" b="1" dirty="0" smtClean="0"/>
              <a:t>IIT Madras</a:t>
            </a:r>
            <a:endParaRPr lang="en-US" sz="2400" dirty="0" smtClean="0"/>
          </a:p>
          <a:p>
            <a:pPr algn="ctr"/>
            <a:r>
              <a:rPr lang="en-US" sz="2400" b="1" dirty="0" smtClean="0"/>
              <a:t>Course duration :</a:t>
            </a:r>
            <a:br>
              <a:rPr lang="en-US" sz="2400" b="1" dirty="0" smtClean="0"/>
            </a:br>
            <a:r>
              <a:rPr lang="en-US" sz="2400" b="1" dirty="0" smtClean="0"/>
              <a:t>July 24, 2017 - September 15, 2017</a:t>
            </a:r>
            <a:br>
              <a:rPr lang="en-US" sz="2400" b="1" dirty="0" smtClean="0"/>
            </a:br>
            <a:r>
              <a:rPr lang="en-US" sz="2400" b="1" dirty="0" smtClean="0"/>
              <a:t>Full Term - 8 weeks course </a:t>
            </a:r>
            <a:endParaRPr lang="en-US" b="1" dirty="0" smtClean="0"/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Course : Basic Electrical Circuit</a:t>
            </a:r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r>
              <a:rPr lang="en-US" sz="2400" b="1" dirty="0" smtClean="0">
                <a:solidFill>
                  <a:srgbClr val="0070C0"/>
                </a:solidFill>
              </a:rPr>
              <a:t>STUDENTS REGISTERED : 15  ( BE- FIRST SEMESTER)</a:t>
            </a:r>
            <a:br>
              <a:rPr lang="en-US" sz="2400" b="1" dirty="0" smtClean="0">
                <a:solidFill>
                  <a:srgbClr val="0070C0"/>
                </a:solidFill>
              </a:rPr>
            </a:br>
            <a:r>
              <a:rPr lang="en-US" sz="2400" b="1" dirty="0" smtClean="0">
                <a:solidFill>
                  <a:srgbClr val="0070C0"/>
                </a:solidFill>
              </a:rPr>
              <a:t/>
            </a:r>
            <a:br>
              <a:rPr lang="en-US" sz="2400" b="1" dirty="0" smtClean="0">
                <a:solidFill>
                  <a:srgbClr val="0070C0"/>
                </a:solidFill>
              </a:rPr>
            </a:br>
            <a:r>
              <a:rPr lang="en-US" sz="2400" b="1" dirty="0" smtClean="0">
                <a:solidFill>
                  <a:srgbClr val="0070C0"/>
                </a:solidFill>
              </a:rPr>
              <a:t>ON LINE EXAMINATION : 24</a:t>
            </a:r>
            <a:r>
              <a:rPr lang="en-US" sz="2400" b="1" baseline="30000" dirty="0" smtClean="0">
                <a:solidFill>
                  <a:srgbClr val="0070C0"/>
                </a:solidFill>
              </a:rPr>
              <a:t>TH</a:t>
            </a:r>
            <a:r>
              <a:rPr lang="en-US" sz="2400" b="1" dirty="0" smtClean="0">
                <a:solidFill>
                  <a:srgbClr val="0070C0"/>
                </a:solidFill>
              </a:rPr>
              <a:t> SEPTEMBER , 2017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800" b="1" dirty="0" smtClean="0">
              <a:solidFill>
                <a:srgbClr val="FF0000"/>
              </a:solidFill>
            </a:endParaRPr>
          </a:p>
          <a:p>
            <a:pPr algn="just"/>
            <a:endParaRPr lang="en-US" sz="2400" b="1" dirty="0" smtClean="0">
              <a:solidFill>
                <a:srgbClr val="FF0000"/>
              </a:solidFill>
            </a:endParaRPr>
          </a:p>
          <a:p>
            <a:pPr algn="just"/>
            <a:r>
              <a:rPr lang="en-US" sz="2400" b="1" dirty="0" smtClean="0">
                <a:solidFill>
                  <a:srgbClr val="FF0000"/>
                </a:solidFill>
              </a:rPr>
              <a:t>NPTEL (national </a:t>
            </a:r>
            <a:r>
              <a:rPr lang="en-US" sz="2400" b="1" dirty="0" err="1" smtClean="0">
                <a:solidFill>
                  <a:srgbClr val="FF0000"/>
                </a:solidFill>
              </a:rPr>
              <a:t>programme</a:t>
            </a:r>
            <a:r>
              <a:rPr lang="en-US" sz="2400" b="1" dirty="0" smtClean="0">
                <a:solidFill>
                  <a:srgbClr val="FF0000"/>
                </a:solidFill>
              </a:rPr>
              <a:t> on technology enhanced learning) is a joint initiative of the </a:t>
            </a:r>
            <a:r>
              <a:rPr lang="en-US" sz="2400" b="1" dirty="0" err="1" smtClean="0">
                <a:solidFill>
                  <a:srgbClr val="FF0000"/>
                </a:solidFill>
              </a:rPr>
              <a:t>iits</a:t>
            </a:r>
            <a:r>
              <a:rPr lang="en-US" sz="2400" b="1" dirty="0" smtClean="0">
                <a:solidFill>
                  <a:srgbClr val="FF0000"/>
                </a:solidFill>
              </a:rPr>
              <a:t> and </a:t>
            </a:r>
            <a:r>
              <a:rPr lang="en-US" sz="2400" b="1" dirty="0" err="1" smtClean="0">
                <a:solidFill>
                  <a:srgbClr val="FF0000"/>
                </a:solidFill>
              </a:rPr>
              <a:t>iisc</a:t>
            </a:r>
            <a:r>
              <a:rPr lang="en-US" sz="2400" b="1" dirty="0" smtClean="0">
                <a:solidFill>
                  <a:srgbClr val="FF0000"/>
                </a:solidFill>
              </a:rPr>
              <a:t>. Through this initiative, we offer online courses and certification in various </a:t>
            </a:r>
            <a:r>
              <a:rPr lang="en-US" sz="2800" b="1" dirty="0" smtClean="0">
                <a:solidFill>
                  <a:srgbClr val="FF0000"/>
                </a:solidFill>
              </a:rPr>
              <a:t>topics.</a:t>
            </a:r>
            <a:r>
              <a:rPr lang="en-US" sz="2800" dirty="0" smtClean="0">
                <a:solidFill>
                  <a:srgbClr val="FF0000"/>
                </a:solidFill>
              </a:rPr>
              <a:t/>
            </a:r>
            <a:br>
              <a:rPr lang="en-US" sz="2800" dirty="0" smtClean="0">
                <a:solidFill>
                  <a:srgbClr val="FF0000"/>
                </a:solidFill>
              </a:rPr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0"/>
            <a:ext cx="96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Teaching Learning Process: Beyond Syllabus  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2209800"/>
          <a:ext cx="8991602" cy="2743200"/>
        </p:xfrm>
        <a:graphic>
          <a:graphicData uri="http://schemas.openxmlformats.org/drawingml/2006/table">
            <a:tbl>
              <a:tblPr/>
              <a:tblGrid>
                <a:gridCol w="1516988"/>
                <a:gridCol w="3723516"/>
                <a:gridCol w="1875549"/>
                <a:gridCol w="1875549"/>
              </a:tblGrid>
              <a:tr h="397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S. No.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Department 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Numbers</a:t>
                      </a:r>
                      <a:r>
                        <a:rPr lang="en-US" sz="20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admitted in Ph.D.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Numbers</a:t>
                      </a:r>
                      <a:r>
                        <a:rPr lang="en-US" sz="20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admitted in M.E.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1.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 smtClean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Electrical Engineering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 smtClean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03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</a:rPr>
                        <a:t>11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TOTAL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03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11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8936" name="Rectangle 5"/>
          <p:cNvSpPr>
            <a:spLocks noChangeArrowheads="1"/>
          </p:cNvSpPr>
          <p:nvPr/>
        </p:nvSpPr>
        <p:spPr bwMode="auto">
          <a:xfrm>
            <a:off x="304800" y="0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Sponsorship for Higher </a:t>
            </a:r>
            <a:r>
              <a:rPr lang="en-US" sz="2600" b="1" dirty="0" smtClean="0">
                <a:solidFill>
                  <a:schemeClr val="bg1"/>
                </a:solidFill>
              </a:rPr>
              <a:t>Studies for Faculty Members 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609600"/>
            <a:ext cx="8915400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20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Facilitation done by the college for the teachers to do higher educational program like Ph.D. or PG program : </a:t>
            </a:r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2000" b="1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From last Accreditation) </a:t>
            </a:r>
            <a:endParaRPr lang="en-US" sz="2000" b="1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1485900"/>
          <a:ext cx="8991602" cy="2530928"/>
        </p:xfrm>
        <a:graphic>
          <a:graphicData uri="http://schemas.openxmlformats.org/drawingml/2006/table">
            <a:tbl>
              <a:tblPr/>
              <a:tblGrid>
                <a:gridCol w="1111830"/>
                <a:gridCol w="1959835"/>
                <a:gridCol w="2109935"/>
                <a:gridCol w="2133600"/>
                <a:gridCol w="1676402"/>
              </a:tblGrid>
              <a:tr h="397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S. No.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Branch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Numbers</a:t>
                      </a:r>
                      <a:r>
                        <a:rPr lang="en-US" sz="20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admitted in DIPLOMA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Numbers</a:t>
                      </a:r>
                      <a:r>
                        <a:rPr lang="en-US" sz="20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admitted in BE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Times New Roman"/>
                          <a:cs typeface="+mn-cs"/>
                        </a:rPr>
                        <a:t>Numbers</a:t>
                      </a:r>
                      <a:r>
                        <a:rPr lang="en-US" sz="2000" b="1" kern="1200" baseline="0" dirty="0" smtClean="0">
                          <a:solidFill>
                            <a:schemeClr val="accent6"/>
                          </a:solidFill>
                          <a:latin typeface="+mn-lt"/>
                          <a:ea typeface="Times New Roman"/>
                          <a:cs typeface="+mn-cs"/>
                        </a:rPr>
                        <a:t> admitted in ME</a:t>
                      </a:r>
                      <a:endParaRPr lang="en-US" sz="2000" kern="1200" dirty="0" smtClean="0">
                        <a:solidFill>
                          <a:schemeClr val="accent6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97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1</a:t>
                      </a:r>
                      <a:r>
                        <a:rPr lang="en-US" sz="200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.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Electrical Engineering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03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01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-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TOTAL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03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01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-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9964" name="Rectangle 5"/>
          <p:cNvSpPr>
            <a:spLocks noChangeArrowheads="1"/>
          </p:cNvSpPr>
          <p:nvPr/>
        </p:nvSpPr>
        <p:spPr bwMode="auto">
          <a:xfrm>
            <a:off x="304800" y="0"/>
            <a:ext cx="92202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Sponsorship for Higher </a:t>
            </a:r>
            <a:r>
              <a:rPr lang="en-US" sz="2600" b="1" dirty="0" smtClean="0">
                <a:solidFill>
                  <a:schemeClr val="bg1"/>
                </a:solidFill>
              </a:rPr>
              <a:t>Studies Technical Staff 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609600"/>
            <a:ext cx="8915400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20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Facilitation done by the college for the Technical Assistant to do higher educational program like DIPLOMA, UG. or PG program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hlinkClick r:id="rId2"/>
          </p:cNvPr>
          <p:cNvGraphicFramePr>
            <a:graphicFrameLocks noGrp="1"/>
          </p:cNvGraphicFramePr>
          <p:nvPr/>
        </p:nvGraphicFramePr>
        <p:xfrm>
          <a:off x="533400" y="2057400"/>
          <a:ext cx="8534400" cy="2468880"/>
        </p:xfrm>
        <a:graphic>
          <a:graphicData uri="http://schemas.openxmlformats.org/drawingml/2006/table">
            <a:tbl>
              <a:tblPr/>
              <a:tblGrid>
                <a:gridCol w="1191351"/>
                <a:gridCol w="2924224"/>
                <a:gridCol w="1601646"/>
                <a:gridCol w="1344237"/>
                <a:gridCol w="1472942"/>
              </a:tblGrid>
              <a:tr h="3634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S. No.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Department</a:t>
                      </a:r>
                      <a:r>
                        <a:rPr lang="en-US" sz="18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Conferences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(Nat./Int.</a:t>
                      </a:r>
                      <a:r>
                        <a:rPr lang="en-US" sz="18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Nat.</a:t>
                      </a: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)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Seminars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Workshops,</a:t>
                      </a:r>
                      <a:r>
                        <a:rPr lang="en-US" sz="18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etc.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321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1.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Electrical Engineering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20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25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20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630" name="Rectangle 4"/>
          <p:cNvSpPr>
            <a:spLocks noChangeArrowheads="1"/>
          </p:cNvSpPr>
          <p:nvPr/>
        </p:nvSpPr>
        <p:spPr bwMode="auto">
          <a:xfrm>
            <a:off x="228600" y="25400"/>
            <a:ext cx="9677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600" b="1">
                <a:solidFill>
                  <a:schemeClr val="bg1"/>
                </a:solidFill>
              </a:rPr>
              <a:t>Sponsorship for Seminars /Conferences/Workshops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636588"/>
            <a:ext cx="8915400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2000" b="1" dirty="0">
                <a:solidFill>
                  <a:schemeClr val="accent6"/>
                </a:solidFill>
                <a:latin typeface="+mj-lt"/>
                <a:cs typeface="+mn-cs"/>
              </a:rPr>
              <a:t>No. of Faculty have been sponsored in the L</a:t>
            </a:r>
            <a:r>
              <a:rPr lang="en-US" sz="2000" b="1" dirty="0" smtClean="0">
                <a:solidFill>
                  <a:schemeClr val="accent6"/>
                </a:solidFill>
                <a:latin typeface="+mj-lt"/>
                <a:cs typeface="+mn-cs"/>
              </a:rPr>
              <a:t>ast 3 </a:t>
            </a:r>
            <a:r>
              <a:rPr lang="en-US" sz="2000" b="1" dirty="0">
                <a:solidFill>
                  <a:schemeClr val="accent6"/>
                </a:solidFill>
                <a:latin typeface="+mj-lt"/>
                <a:cs typeface="+mn-cs"/>
              </a:rPr>
              <a:t>years for attending National Conference, International Conferences, Workshops  etc.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ChangeArrowheads="1"/>
          </p:cNvSpPr>
          <p:nvPr/>
        </p:nvSpPr>
        <p:spPr bwMode="auto">
          <a:xfrm>
            <a:off x="2527300" y="98425"/>
            <a:ext cx="480218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en-US" sz="2600" b="1">
                <a:solidFill>
                  <a:schemeClr val="bg1"/>
                </a:solidFill>
              </a:rPr>
              <a:t>Major Software</a:t>
            </a:r>
          </a:p>
        </p:txBody>
      </p:sp>
      <p:graphicFrame>
        <p:nvGraphicFramePr>
          <p:cNvPr id="10" name="Table 9">
            <a:hlinkClick r:id="rId2"/>
          </p:cNvPr>
          <p:cNvGraphicFramePr>
            <a:graphicFrameLocks noGrp="1"/>
          </p:cNvGraphicFramePr>
          <p:nvPr/>
        </p:nvGraphicFramePr>
        <p:xfrm>
          <a:off x="533400" y="1447800"/>
          <a:ext cx="8915401" cy="3733800"/>
        </p:xfrm>
        <a:graphic>
          <a:graphicData uri="http://schemas.openxmlformats.org/drawingml/2006/table">
            <a:tbl>
              <a:tblPr/>
              <a:tblGrid>
                <a:gridCol w="782053"/>
                <a:gridCol w="3519237"/>
                <a:gridCol w="4614111"/>
              </a:tblGrid>
              <a:tr h="685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S. No.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Department 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baseline="0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Licensed Software Available in Dept.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565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1.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Electrical Engineering Dept.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ctr">
                        <a:buNone/>
                      </a:pPr>
                      <a:endParaRPr lang="en-US" sz="2000" b="1" dirty="0" smtClean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lvl="1" algn="ctr">
                        <a:buNone/>
                      </a:pPr>
                      <a:endParaRPr lang="en-US" sz="2000" b="1" dirty="0" smtClean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Mi</a:t>
                      </a:r>
                      <a:r>
                        <a:rPr lang="en-US" sz="2000" b="1" baseline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Power</a:t>
                      </a:r>
                    </a:p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MATLAB </a:t>
                      </a:r>
                    </a:p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Design Builder</a:t>
                      </a:r>
                      <a:r>
                        <a:rPr lang="en-US" sz="2000" b="1" baseline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2000" b="1" dirty="0" smtClean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lvl="1" algn="ctr">
                        <a:buNone/>
                      </a:pPr>
                      <a:endParaRPr lang="en-US" sz="2000" b="1" dirty="0" smtClean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lvl="1" algn="ctr">
                        <a:buNone/>
                      </a:pPr>
                      <a:endParaRPr lang="en-US" sz="2000" b="1" dirty="0" smtClean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lvl="1" algn="ctr">
                        <a:buNone/>
                      </a:pPr>
                      <a:endParaRPr lang="en-US" sz="2000" b="1" dirty="0" smtClean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066800"/>
            <a:ext cx="9296400" cy="4180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000"/>
              </a:spcAft>
              <a:buFont typeface="Wingdings" pitchFamily="2" charset="2"/>
              <a:buChar char="q"/>
              <a:tabLst>
                <a:tab pos="457200" algn="l"/>
              </a:tabLst>
              <a:defRPr/>
            </a:pPr>
            <a:r>
              <a:rPr lang="en-US" sz="2800" b="1" dirty="0" smtClean="0">
                <a:solidFill>
                  <a:srgbClr val="002060"/>
                </a:solidFill>
              </a:rPr>
              <a:t>The International Association of Engineers (IAENG), USA</a:t>
            </a:r>
            <a:endParaRPr lang="en-US" sz="28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spcAft>
                <a:spcPts val="1000"/>
              </a:spcAft>
              <a:buFont typeface="Wingdings" pitchFamily="2" charset="2"/>
              <a:buChar char="q"/>
              <a:tabLst>
                <a:tab pos="457200" algn="l"/>
              </a:tabLst>
              <a:defRPr/>
            </a:pPr>
            <a:r>
              <a:rPr lang="en-US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IEEE </a:t>
            </a:r>
            <a:r>
              <a:rPr lang="en-US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(Institution of </a:t>
            </a:r>
            <a:r>
              <a:rPr lang="en-US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Electrical &amp; Electronics Engineers) </a:t>
            </a:r>
            <a:endParaRPr lang="en-US" sz="28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spcAft>
                <a:spcPts val="1000"/>
              </a:spcAft>
              <a:buFont typeface="Wingdings" pitchFamily="2" charset="2"/>
              <a:buChar char="q"/>
              <a:tabLst>
                <a:tab pos="457200" algn="l"/>
              </a:tabLst>
              <a:defRPr/>
            </a:pPr>
            <a:r>
              <a:rPr lang="en-US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ISTE (The Indian Society for Technical Education</a:t>
            </a:r>
            <a:r>
              <a:rPr lang="en-US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457200" indent="-457200" algn="just">
              <a:spcAft>
                <a:spcPts val="1000"/>
              </a:spcAft>
              <a:buFont typeface="Wingdings" pitchFamily="2" charset="2"/>
              <a:buChar char="q"/>
              <a:tabLst>
                <a:tab pos="457200" algn="l"/>
              </a:tabLst>
              <a:defRPr/>
            </a:pPr>
            <a:r>
              <a:rPr lang="en-US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IEI (Institution </a:t>
            </a:r>
            <a:r>
              <a:rPr lang="en-US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of Engineers India)</a:t>
            </a:r>
          </a:p>
          <a:p>
            <a:pPr marL="457200" indent="-457200" algn="just">
              <a:spcAft>
                <a:spcPts val="1000"/>
              </a:spcAft>
              <a:buFont typeface="Wingdings" pitchFamily="2" charset="2"/>
              <a:buChar char="q"/>
              <a:tabLst>
                <a:tab pos="457200" algn="l"/>
              </a:tabLst>
              <a:defRPr/>
            </a:pPr>
            <a:r>
              <a:rPr lang="en-US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SESI (Solar Energy Society </a:t>
            </a:r>
            <a:r>
              <a:rPr lang="en-US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of India</a:t>
            </a:r>
            <a:r>
              <a:rPr lang="en-US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457200" indent="-457200" algn="just">
              <a:spcAft>
                <a:spcPts val="1000"/>
              </a:spcAft>
              <a:buFont typeface="Wingdings" pitchFamily="2" charset="2"/>
              <a:buChar char="q"/>
              <a:tabLst>
                <a:tab pos="457200" algn="l"/>
              </a:tabLst>
              <a:defRPr/>
            </a:pPr>
            <a:r>
              <a:rPr lang="en-US" sz="28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SPE (Society of Power Engineers , India)</a:t>
            </a:r>
            <a:endParaRPr lang="en-US" sz="28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011" name="Rectangle 5"/>
          <p:cNvSpPr>
            <a:spLocks noChangeArrowheads="1"/>
          </p:cNvSpPr>
          <p:nvPr/>
        </p:nvSpPr>
        <p:spPr bwMode="auto">
          <a:xfrm>
            <a:off x="2514600" y="71438"/>
            <a:ext cx="480218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en-US" sz="2600" b="1">
                <a:solidFill>
                  <a:schemeClr val="bg1"/>
                </a:solidFill>
              </a:rPr>
              <a:t>Faculty Membership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762000" y="36513"/>
            <a:ext cx="866775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2400" b="1" dirty="0">
                <a:solidFill>
                  <a:schemeClr val="accent3"/>
                </a:solidFill>
                <a:cs typeface="Times New Roman" pitchFamily="18" charset="0"/>
              </a:rPr>
              <a:t>MOUs With Industries </a:t>
            </a:r>
          </a:p>
        </p:txBody>
      </p:sp>
      <p:sp>
        <p:nvSpPr>
          <p:cNvPr id="45059" name="Rectangle 6"/>
          <p:cNvSpPr>
            <a:spLocks noChangeArrowheads="1"/>
          </p:cNvSpPr>
          <p:nvPr/>
        </p:nvSpPr>
        <p:spPr bwMode="auto">
          <a:xfrm>
            <a:off x="3200400" y="1066800"/>
            <a:ext cx="4648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accent2"/>
                </a:solidFill>
                <a:cs typeface="Times New Roman" pitchFamily="18" charset="0"/>
              </a:rPr>
              <a:t>MOU </a:t>
            </a:r>
            <a:r>
              <a:rPr lang="en-US" sz="1600" b="1" dirty="0"/>
              <a:t>UNIVERSAL MAGNO FLUX LTD. INDORE </a:t>
            </a:r>
            <a:endParaRPr lang="en-US" sz="1600" b="1" dirty="0">
              <a:solidFill>
                <a:schemeClr val="accent2"/>
              </a:solidFill>
              <a:cs typeface="Times New Roman" pitchFamily="18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3200400" y="2362200"/>
            <a:ext cx="6324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sz="1600" b="1" dirty="0">
                <a:solidFill>
                  <a:schemeClr val="accent2"/>
                </a:solidFill>
                <a:cs typeface="Times New Roman" pitchFamily="18" charset="0"/>
              </a:rPr>
              <a:t>MOU </a:t>
            </a:r>
            <a:r>
              <a:rPr lang="en-US" sz="1600" b="1" dirty="0"/>
              <a:t>PRAGYA ENTERPRISES , JABALPUR </a:t>
            </a:r>
            <a:r>
              <a:rPr lang="en-US" sz="1600" b="1" dirty="0" smtClean="0">
                <a:solidFill>
                  <a:schemeClr val="accent2"/>
                </a:solidFill>
                <a:cs typeface="Times New Roman" pitchFamily="18" charset="0"/>
              </a:rPr>
              <a:t>.</a:t>
            </a:r>
            <a:endParaRPr lang="en-US" sz="1600" b="1" dirty="0">
              <a:solidFill>
                <a:srgbClr val="373737"/>
              </a:solidFill>
              <a:cs typeface="Times New Roman" pitchFamily="18" charset="0"/>
            </a:endParaRPr>
          </a:p>
        </p:txBody>
      </p:sp>
      <p:sp>
        <p:nvSpPr>
          <p:cNvPr id="45061" name="Rectangle 4"/>
          <p:cNvSpPr>
            <a:spLocks noChangeArrowheads="1"/>
          </p:cNvSpPr>
          <p:nvPr/>
        </p:nvSpPr>
        <p:spPr bwMode="auto">
          <a:xfrm>
            <a:off x="3200400" y="3429000"/>
            <a:ext cx="6324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sz="1600" b="1" dirty="0">
                <a:solidFill>
                  <a:schemeClr val="accent2"/>
                </a:solidFill>
                <a:cs typeface="Times New Roman" pitchFamily="18" charset="0"/>
              </a:rPr>
              <a:t>MOU </a:t>
            </a:r>
            <a:r>
              <a:rPr lang="en-US" sz="1600" b="1" dirty="0" smtClean="0">
                <a:cs typeface="Times New Roman" pitchFamily="18" charset="0"/>
              </a:rPr>
              <a:t>WITH SOFCON INDIA (P) LTD., NOIDA FOR TRAINING OF ELECTRICAL ENGG. STUDENTS ON PLC SCADA (UNDER PROCESS).</a:t>
            </a:r>
            <a:endParaRPr lang="en-US" sz="1600" b="1" dirty="0">
              <a:cs typeface="Times New Roman" pitchFamily="18" charset="0"/>
            </a:endParaRPr>
          </a:p>
        </p:txBody>
      </p:sp>
      <p:pic>
        <p:nvPicPr>
          <p:cNvPr id="45062" name="Picture 15" descr="sofcon.jpg"/>
          <p:cNvPicPr>
            <a:picLocks noChangeAspect="1"/>
          </p:cNvPicPr>
          <p:nvPr/>
        </p:nvPicPr>
        <p:blipFill>
          <a:blip r:embed="rId2"/>
          <a:srcRect r="69684"/>
          <a:stretch>
            <a:fillRect/>
          </a:stretch>
        </p:blipFill>
        <p:spPr bwMode="auto">
          <a:xfrm>
            <a:off x="0" y="3429000"/>
            <a:ext cx="2971800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3" name="Rectangle 4"/>
          <p:cNvSpPr>
            <a:spLocks noChangeArrowheads="1"/>
          </p:cNvSpPr>
          <p:nvPr/>
        </p:nvSpPr>
        <p:spPr bwMode="auto">
          <a:xfrm>
            <a:off x="3276600" y="4572000"/>
            <a:ext cx="6248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sz="1600" b="1" dirty="0">
                <a:solidFill>
                  <a:schemeClr val="accent2"/>
                </a:solidFill>
                <a:cs typeface="Times New Roman" pitchFamily="18" charset="0"/>
              </a:rPr>
              <a:t>MOU </a:t>
            </a:r>
            <a:r>
              <a:rPr lang="en-US" sz="1600" b="1" dirty="0"/>
              <a:t>SYSTEM ELECTRONICS LABORATORY (SEL) JABALPUR </a:t>
            </a:r>
            <a:endParaRPr lang="en-US" sz="1600" b="1" dirty="0">
              <a:solidFill>
                <a:srgbClr val="373737"/>
              </a:solidFill>
              <a:cs typeface="Times New Roman" pitchFamily="18" charset="0"/>
            </a:endParaRPr>
          </a:p>
        </p:txBody>
      </p:sp>
      <p:pic>
        <p:nvPicPr>
          <p:cNvPr id="45066" name="Picture 10" descr="http://www.umicindia.com/images/top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38200"/>
            <a:ext cx="3048000" cy="857251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2286000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lgerian" pitchFamily="82" charset="0"/>
              </a:rPr>
              <a:t>PRAGYA ENTERPRISES</a:t>
            </a:r>
            <a:endParaRPr lang="en-US" b="1" dirty="0">
              <a:latin typeface="Algerian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72440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lgerian" pitchFamily="82" charset="0"/>
              </a:rPr>
              <a:t>SYSTEMS ELECTRONICS LABORATORY</a:t>
            </a:r>
            <a:endParaRPr lang="en-US" b="1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762000" y="36513"/>
            <a:ext cx="866775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2400" b="1" dirty="0">
                <a:solidFill>
                  <a:schemeClr val="accent3"/>
                </a:solidFill>
                <a:cs typeface="Times New Roman" pitchFamily="18" charset="0"/>
              </a:rPr>
              <a:t>MOUs With Industries </a:t>
            </a:r>
          </a:p>
        </p:txBody>
      </p:sp>
      <p:sp>
        <p:nvSpPr>
          <p:cNvPr id="45059" name="Rectangle 6"/>
          <p:cNvSpPr>
            <a:spLocks noChangeArrowheads="1"/>
          </p:cNvSpPr>
          <p:nvPr/>
        </p:nvSpPr>
        <p:spPr bwMode="auto">
          <a:xfrm>
            <a:off x="3200400" y="1066800"/>
            <a:ext cx="4648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accent2"/>
                </a:solidFill>
                <a:cs typeface="Times New Roman" pitchFamily="18" charset="0"/>
              </a:rPr>
              <a:t>MOU</a:t>
            </a:r>
            <a:r>
              <a:rPr lang="en-US" sz="1600" b="1" dirty="0" smtClean="0"/>
              <a:t> PRAGYA ENERGY PRIVATE LTD. JABALPUR </a:t>
            </a:r>
            <a:endParaRPr lang="en-US" sz="1600" b="1" dirty="0">
              <a:solidFill>
                <a:schemeClr val="accent2"/>
              </a:solidFill>
              <a:cs typeface="Times New Roman" pitchFamily="18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3200400" y="2362200"/>
            <a:ext cx="6324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sz="1600" b="1" dirty="0">
                <a:solidFill>
                  <a:schemeClr val="accent2"/>
                </a:solidFill>
                <a:cs typeface="Times New Roman" pitchFamily="18" charset="0"/>
              </a:rPr>
              <a:t>MOU </a:t>
            </a:r>
            <a:r>
              <a:rPr lang="en-US" sz="1600" b="1" dirty="0"/>
              <a:t>GAYN GANGA INTERNATIONAL SCHOOL, </a:t>
            </a:r>
            <a:r>
              <a:rPr lang="en-US" sz="1600" b="1" dirty="0" smtClean="0"/>
              <a:t>JABALPUR</a:t>
            </a:r>
            <a:endParaRPr lang="en-US" sz="1600" b="1" dirty="0">
              <a:solidFill>
                <a:srgbClr val="373737"/>
              </a:solidFill>
              <a:cs typeface="Times New Roman" pitchFamily="18" charset="0"/>
            </a:endParaRPr>
          </a:p>
        </p:txBody>
      </p:sp>
      <p:sp>
        <p:nvSpPr>
          <p:cNvPr id="45061" name="Rectangle 4"/>
          <p:cNvSpPr>
            <a:spLocks noChangeArrowheads="1"/>
          </p:cNvSpPr>
          <p:nvPr/>
        </p:nvSpPr>
        <p:spPr bwMode="auto">
          <a:xfrm>
            <a:off x="3124200" y="4038600"/>
            <a:ext cx="6324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sz="1600" b="1" dirty="0">
                <a:solidFill>
                  <a:schemeClr val="accent2"/>
                </a:solidFill>
                <a:cs typeface="Times New Roman" pitchFamily="18" charset="0"/>
              </a:rPr>
              <a:t>MOU </a:t>
            </a:r>
            <a:r>
              <a:rPr lang="en-US" sz="1600" b="1" dirty="0"/>
              <a:t>PRDC,  BANGLORE </a:t>
            </a:r>
            <a:endParaRPr lang="en-US" sz="1600" b="1" dirty="0">
              <a:cs typeface="Times New Roman" pitchFamily="18" charset="0"/>
            </a:endParaRPr>
          </a:p>
        </p:txBody>
      </p:sp>
      <p:sp>
        <p:nvSpPr>
          <p:cNvPr id="45063" name="Rectangle 4"/>
          <p:cNvSpPr>
            <a:spLocks noChangeArrowheads="1"/>
          </p:cNvSpPr>
          <p:nvPr/>
        </p:nvSpPr>
        <p:spPr bwMode="auto">
          <a:xfrm>
            <a:off x="3276600" y="5181600"/>
            <a:ext cx="6248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sz="1600" b="1" dirty="0">
                <a:solidFill>
                  <a:schemeClr val="accent2"/>
                </a:solidFill>
                <a:cs typeface="Times New Roman" pitchFamily="18" charset="0"/>
              </a:rPr>
              <a:t>MOU </a:t>
            </a:r>
            <a:r>
              <a:rPr lang="en-US" sz="1600" b="1" dirty="0"/>
              <a:t>SYSTEM ELECTRONICS LABORATORY (SEL) JABALPUR </a:t>
            </a:r>
            <a:endParaRPr lang="en-US" sz="1600" b="1" dirty="0">
              <a:solidFill>
                <a:srgbClr val="373737"/>
              </a:solidFill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1143000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Algerian" pitchFamily="82" charset="0"/>
              </a:rPr>
              <a:t>PRAGYA ENERGY PRIVATE LTD. JABALPUR</a:t>
            </a:r>
            <a:endParaRPr lang="en-US" b="1" i="1" dirty="0">
              <a:latin typeface="Algerian" pitchFamily="82" charset="0"/>
            </a:endParaRPr>
          </a:p>
        </p:txBody>
      </p:sp>
      <p:pic>
        <p:nvPicPr>
          <p:cNvPr id="143362" name="Picture 2" descr="C:\Users\mjprj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33600"/>
            <a:ext cx="3048000" cy="1066800"/>
          </a:xfrm>
          <a:prstGeom prst="rect">
            <a:avLst/>
          </a:prstGeom>
          <a:noFill/>
        </p:spPr>
      </p:pic>
      <p:pic>
        <p:nvPicPr>
          <p:cNvPr id="143363" name="Picture 3" descr="C:\Users\mjprj\Desktop\downloa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733800"/>
            <a:ext cx="2971800" cy="838200"/>
          </a:xfrm>
          <a:prstGeom prst="rect">
            <a:avLst/>
          </a:prstGeom>
          <a:noFill/>
        </p:spPr>
      </p:pic>
      <p:sp>
        <p:nvSpPr>
          <p:cNvPr id="143365" name="AutoShape 5" descr="Image result for r m solar gre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66" name="Picture 6" descr="C:\Users\mjprj\Desktop\downloa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2971800" cy="1009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ELECT. ENGG. DEPTT.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CF45F63-7984-4825-BF74-5EC3E4C07E0C}" type="slidenum">
              <a:rPr lang="en-US"/>
              <a:pPr/>
              <a:t>6</a:t>
            </a:fld>
            <a:endParaRPr lang="en-US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0"/>
            <a:ext cx="89154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Admission / Intake in the Programme</a:t>
            </a:r>
          </a:p>
        </p:txBody>
      </p:sp>
      <p:sp>
        <p:nvSpPr>
          <p:cNvPr id="11269" name="Date Placeholder 8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330200" y="1219200"/>
            <a:ext cx="924560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Name of the </a:t>
            </a:r>
            <a:r>
              <a:rPr lang="en-US" sz="20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Programme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:</a:t>
            </a:r>
            <a:r>
              <a:rPr lang="en-IN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UG in Electrical Engineering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en-IN" sz="2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Title of the Degree             : Bachelor of Engineering in Electrical Engineering</a:t>
            </a:r>
            <a:endParaRPr lang="en-US" sz="2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en-US" sz="2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Nature of </a:t>
            </a:r>
            <a:r>
              <a:rPr lang="en-US" sz="20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Programme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:Full time 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3300"/>
              </a:buClr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Duration 		   :Four Years</a:t>
            </a:r>
          </a:p>
          <a:p>
            <a:pPr>
              <a:lnSpc>
                <a:spcPct val="15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sz="2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3300"/>
              </a:buClr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Sanctioned Intake	   :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60+TFW 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(20% Lateral Entry in BE 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 Year </a:t>
            </a:r>
            <a:r>
              <a:rPr lang="en-US" sz="20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1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>
                <a:solidFill>
                  <a:srgbClr val="A50021"/>
                </a:solidFill>
                <a:cs typeface="Times New Roman" pitchFamily="18" charset="0"/>
              </a:rPr>
              <a:t>	</a:t>
            </a:r>
            <a:endParaRPr lang="en-US" sz="2400" b="1" dirty="0">
              <a:solidFill>
                <a:srgbClr val="A5002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Rectangle 2"/>
          <p:cNvSpPr>
            <a:spLocks noChangeArrowheads="1"/>
          </p:cNvSpPr>
          <p:nvPr/>
        </p:nvSpPr>
        <p:spPr bwMode="auto">
          <a:xfrm>
            <a:off x="0" y="25400"/>
            <a:ext cx="9906000" cy="43180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anchor="b"/>
          <a:lstStyle/>
          <a:p>
            <a:pPr algn="ctr">
              <a:spcBef>
                <a:spcPct val="90000"/>
              </a:spcBef>
              <a:defRPr/>
            </a:pPr>
            <a:r>
              <a:rPr lang="en-US" sz="2400" b="1" dirty="0">
                <a:solidFill>
                  <a:schemeClr val="accent3"/>
                </a:solidFill>
                <a:cs typeface="Times New Roman" pitchFamily="18" charset="0"/>
              </a:rPr>
              <a:t>Associations, Training </a:t>
            </a:r>
            <a:r>
              <a:rPr lang="en-US" sz="2400" b="1" dirty="0" smtClean="0">
                <a:solidFill>
                  <a:schemeClr val="accent3"/>
                </a:solidFill>
                <a:cs typeface="Times New Roman" pitchFamily="18" charset="0"/>
              </a:rPr>
              <a:t>Partners</a:t>
            </a:r>
            <a:endParaRPr lang="en-US" sz="2400" b="1" dirty="0">
              <a:solidFill>
                <a:schemeClr val="accent3"/>
              </a:solidFill>
              <a:cs typeface="Times New Roman" pitchFamily="18" charset="0"/>
            </a:endParaRPr>
          </a:p>
        </p:txBody>
      </p:sp>
      <p:sp>
        <p:nvSpPr>
          <p:cNvPr id="46087" name="Rectangle 6"/>
          <p:cNvSpPr>
            <a:spLocks noChangeArrowheads="1"/>
          </p:cNvSpPr>
          <p:nvPr/>
        </p:nvSpPr>
        <p:spPr bwMode="auto">
          <a:xfrm>
            <a:off x="3429000" y="3276600"/>
            <a:ext cx="77565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accent2"/>
                </a:solidFill>
                <a:cs typeface="Times New Roman" pitchFamily="18" charset="0"/>
              </a:rPr>
              <a:t>Training </a:t>
            </a:r>
            <a:r>
              <a:rPr lang="en-US" sz="1600" b="1" dirty="0">
                <a:solidFill>
                  <a:schemeClr val="accent2"/>
                </a:solidFill>
                <a:cs typeface="Times New Roman" pitchFamily="18" charset="0"/>
              </a:rPr>
              <a:t>Partnership with </a:t>
            </a:r>
            <a:r>
              <a:rPr lang="en-US" sz="1600" b="1" dirty="0" smtClean="0">
                <a:solidFill>
                  <a:schemeClr val="accent2"/>
                </a:solidFill>
                <a:cs typeface="Times New Roman" pitchFamily="18" charset="0"/>
              </a:rPr>
              <a:t>SOFCON, NOIDA </a:t>
            </a:r>
            <a:endParaRPr lang="en-US" sz="1600" b="1" dirty="0">
              <a:solidFill>
                <a:schemeClr val="accent2"/>
              </a:solidFill>
              <a:cs typeface="Times New Roman" pitchFamily="18" charset="0"/>
            </a:endParaRPr>
          </a:p>
        </p:txBody>
      </p:sp>
      <p:sp>
        <p:nvSpPr>
          <p:cNvPr id="46088" name="Rectangle 6"/>
          <p:cNvSpPr>
            <a:spLocks noChangeArrowheads="1"/>
          </p:cNvSpPr>
          <p:nvPr/>
        </p:nvSpPr>
        <p:spPr bwMode="auto">
          <a:xfrm>
            <a:off x="3429000" y="2057400"/>
            <a:ext cx="77565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en-US" sz="1600" b="1" dirty="0">
                <a:solidFill>
                  <a:schemeClr val="accent2"/>
                </a:solidFill>
                <a:cs typeface="Times New Roman" pitchFamily="18" charset="0"/>
              </a:rPr>
              <a:t>Training Partnership with </a:t>
            </a:r>
            <a:r>
              <a:rPr lang="en-US" sz="1600" b="1" dirty="0" smtClean="0">
                <a:solidFill>
                  <a:schemeClr val="accent2"/>
                </a:solidFill>
                <a:cs typeface="Times New Roman" pitchFamily="18" charset="0"/>
              </a:rPr>
              <a:t>MPPTCL, JABALPUR</a:t>
            </a:r>
            <a:endParaRPr lang="en-US" sz="1600" b="1" dirty="0">
              <a:solidFill>
                <a:schemeClr val="accent2"/>
              </a:solidFill>
              <a:cs typeface="Times New Roman" pitchFamily="18" charset="0"/>
            </a:endParaRPr>
          </a:p>
        </p:txBody>
      </p:sp>
      <p:sp>
        <p:nvSpPr>
          <p:cNvPr id="46089" name="Rectangle 6"/>
          <p:cNvSpPr>
            <a:spLocks noChangeArrowheads="1"/>
          </p:cNvSpPr>
          <p:nvPr/>
        </p:nvSpPr>
        <p:spPr bwMode="auto">
          <a:xfrm>
            <a:off x="3352800" y="4800600"/>
            <a:ext cx="77565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en-US" sz="1600" b="1" dirty="0">
                <a:solidFill>
                  <a:schemeClr val="accent2"/>
                </a:solidFill>
                <a:cs typeface="Times New Roman" pitchFamily="18" charset="0"/>
              </a:rPr>
              <a:t>Training Partnership with BSNL</a:t>
            </a:r>
          </a:p>
        </p:txBody>
      </p:sp>
      <p:pic>
        <p:nvPicPr>
          <p:cNvPr id="46091" name="Picture 15" descr="bsn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495800"/>
            <a:ext cx="327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01" name="Picture 21" descr="C:\Users\mjprj\Desktop\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85800"/>
            <a:ext cx="3276600" cy="914400"/>
          </a:xfrm>
          <a:prstGeom prst="rect">
            <a:avLst/>
          </a:prstGeom>
          <a:noFill/>
        </p:spPr>
      </p:pic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429000" y="838200"/>
            <a:ext cx="77565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en-US" sz="1600" b="1" dirty="0">
                <a:solidFill>
                  <a:schemeClr val="accent2"/>
                </a:solidFill>
                <a:cs typeface="Times New Roman" pitchFamily="18" charset="0"/>
              </a:rPr>
              <a:t>Training Partnership with </a:t>
            </a:r>
            <a:r>
              <a:rPr lang="en-US" sz="1600" b="1" dirty="0" smtClean="0">
                <a:solidFill>
                  <a:schemeClr val="accent2"/>
                </a:solidFill>
                <a:cs typeface="Times New Roman" pitchFamily="18" charset="0"/>
              </a:rPr>
              <a:t>CTI, JABALPUR </a:t>
            </a:r>
            <a:endParaRPr lang="en-US" sz="1600" b="1" dirty="0">
              <a:solidFill>
                <a:schemeClr val="accent2"/>
              </a:solidFill>
              <a:cs typeface="Times New Roman" pitchFamily="18" charset="0"/>
            </a:endParaRPr>
          </a:p>
        </p:txBody>
      </p:sp>
      <p:pic>
        <p:nvPicPr>
          <p:cNvPr id="46102" name="Picture 22" descr="C:\Users\mjprj\Desktop\download (2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52600"/>
            <a:ext cx="3276600" cy="1038225"/>
          </a:xfrm>
          <a:prstGeom prst="rect">
            <a:avLst/>
          </a:prstGeom>
          <a:noFill/>
        </p:spPr>
      </p:pic>
      <p:pic>
        <p:nvPicPr>
          <p:cNvPr id="24" name="Picture 15" descr="sofcon.jpg"/>
          <p:cNvPicPr>
            <a:picLocks noChangeAspect="1"/>
          </p:cNvPicPr>
          <p:nvPr/>
        </p:nvPicPr>
        <p:blipFill>
          <a:blip r:embed="rId5"/>
          <a:srcRect r="69684"/>
          <a:stretch>
            <a:fillRect/>
          </a:stretch>
        </p:blipFill>
        <p:spPr bwMode="auto">
          <a:xfrm>
            <a:off x="0" y="3200400"/>
            <a:ext cx="32004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914400"/>
          <a:ext cx="8382001" cy="5277395"/>
        </p:xfrm>
        <a:graphic>
          <a:graphicData uri="http://schemas.openxmlformats.org/drawingml/2006/table">
            <a:tbl>
              <a:tblPr/>
              <a:tblGrid>
                <a:gridCol w="685801"/>
                <a:gridCol w="1981199"/>
                <a:gridCol w="3352800"/>
                <a:gridCol w="2362201"/>
              </a:tblGrid>
              <a:tr h="6966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S.No</a:t>
                      </a: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.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Programme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TITLE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Remarks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60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1</a:t>
                      </a: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Staff Development Programme</a:t>
                      </a: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C00000"/>
                          </a:solidFill>
                          <a:latin typeface="+mj-lt"/>
                          <a:ea typeface="Times New Roman"/>
                        </a:rPr>
                        <a:t>MATLAB</a:t>
                      </a:r>
                      <a:r>
                        <a:rPr lang="en-US" sz="1600" b="1" baseline="0" dirty="0" smtClean="0">
                          <a:solidFill>
                            <a:srgbClr val="C00000"/>
                          </a:solidFill>
                          <a:latin typeface="+mj-lt"/>
                          <a:ea typeface="Times New Roman"/>
                        </a:rPr>
                        <a:t> TRAINING  </a:t>
                      </a:r>
                      <a:r>
                        <a:rPr lang="en-US" sz="1600" b="1" dirty="0" smtClean="0">
                          <a:solidFill>
                            <a:srgbClr val="C00000"/>
                          </a:solidFill>
                          <a:latin typeface="+mj-lt"/>
                          <a:ea typeface="Times New Roman"/>
                        </a:rPr>
                        <a:t>PROGRAM FOR FACULTY ENRICHMENT AND SELF IMPROVEMENT 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Organized in   collaboration with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+mj-lt"/>
                          <a:ea typeface="Times New Roman"/>
                        </a:rPr>
                        <a:t>IIITDM</a:t>
                      </a:r>
                      <a:r>
                        <a:rPr lang="en-US" sz="1600" b="1" baseline="0" dirty="0" smtClean="0">
                          <a:solidFill>
                            <a:srgbClr val="FF0000"/>
                          </a:solidFill>
                          <a:latin typeface="+mj-lt"/>
                          <a:ea typeface="Times New Roman"/>
                        </a:rPr>
                        <a:t> JABALPUR 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60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2</a:t>
                      </a: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Entrepreneurship </a:t>
                      </a:r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Development Programme</a:t>
                      </a: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TO DEVELOP BUSINESS VENTURE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Times New Roman"/>
                          <a:cs typeface="+mn-cs"/>
                        </a:rPr>
                        <a:t>Organized by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Times New Roman"/>
                          <a:cs typeface="+mn-cs"/>
                        </a:rPr>
                        <a:t>Entrepreneurship Development Cell</a:t>
                      </a:r>
                      <a:r>
                        <a:rPr lang="en-US" sz="1600" b="1" kern="1200" baseline="0" dirty="0" smtClean="0">
                          <a:solidFill>
                            <a:schemeClr val="accent6"/>
                          </a:solidFill>
                          <a:latin typeface="+mn-lt"/>
                          <a:ea typeface="Times New Roman"/>
                          <a:cs typeface="+mn-cs"/>
                        </a:rPr>
                        <a:t> , GGITS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60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3</a:t>
                      </a: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Workshop</a:t>
                      </a:r>
                      <a:r>
                        <a:rPr lang="en-US" sz="18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By Wipro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  <a:cs typeface="+mn-cs"/>
                        </a:rPr>
                        <a:t>(</a:t>
                      </a:r>
                      <a:r>
                        <a:rPr lang="en-US" sz="1800" kern="1200" dirty="0" smtClean="0">
                          <a:solidFill>
                            <a:schemeClr val="accent6"/>
                          </a:solidFill>
                          <a:latin typeface="+mn-lt"/>
                          <a:ea typeface="Times New Roman"/>
                          <a:cs typeface="+mn-cs"/>
                        </a:rPr>
                        <a:t>Mission 10X)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C00000"/>
                          </a:solidFill>
                          <a:latin typeface="+mj-lt"/>
                          <a:ea typeface="Times New Roman"/>
                        </a:rPr>
                        <a:t>CREATIVE TEACHING AND EFFECTIVE CLASS ROOM MANAGEMENT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Times New Roman"/>
                          <a:cs typeface="+mn-cs"/>
                        </a:rPr>
                        <a:t>Organized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60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4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Staff Development Programme</a:t>
                      </a: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baseline="0" dirty="0" smtClean="0">
                          <a:solidFill>
                            <a:srgbClr val="C00000"/>
                          </a:solidFill>
                          <a:latin typeface="+mj-lt"/>
                          <a:ea typeface="Times New Roman"/>
                        </a:rPr>
                        <a:t> TRAINING ON MI-POWER SOFTWARE 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In house organized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60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5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National </a:t>
                      </a: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Seminar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(AICTE SPONSORED</a:t>
                      </a:r>
                      <a:r>
                        <a:rPr lang="en-US" sz="18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)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C00000"/>
                          </a:solidFill>
                          <a:latin typeface="+mj-lt"/>
                          <a:ea typeface="Times New Roman"/>
                        </a:rPr>
                        <a:t>POWER</a:t>
                      </a:r>
                      <a:r>
                        <a:rPr lang="en-US" sz="1600" b="1" baseline="0" dirty="0" smtClean="0">
                          <a:solidFill>
                            <a:srgbClr val="C00000"/>
                          </a:solidFill>
                          <a:latin typeface="+mj-lt"/>
                          <a:ea typeface="Times New Roman"/>
                        </a:rPr>
                        <a:t> SYSTEM EARTING /GROUNDING 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Under Process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Proposed Date DEC. 2017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0" y="34925"/>
            <a:ext cx="84582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600" b="1" dirty="0">
                <a:solidFill>
                  <a:schemeClr val="accent3"/>
                </a:solidFill>
                <a:cs typeface="+mn-cs"/>
              </a:rPr>
              <a:t>Faculty Development </a:t>
            </a:r>
            <a:r>
              <a:rPr lang="en-US" sz="2600" b="1" dirty="0" smtClean="0">
                <a:solidFill>
                  <a:schemeClr val="accent3"/>
                </a:solidFill>
                <a:cs typeface="+mn-cs"/>
              </a:rPr>
              <a:t>Program </a:t>
            </a:r>
            <a:endParaRPr lang="en-US" sz="2600" b="1" dirty="0">
              <a:solidFill>
                <a:schemeClr val="accent3"/>
              </a:solidFill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6800" y="1371600"/>
          <a:ext cx="8332056" cy="3170506"/>
        </p:xfrm>
        <a:graphic>
          <a:graphicData uri="http://schemas.openxmlformats.org/drawingml/2006/table">
            <a:tbl>
              <a:tblPr/>
              <a:tblGrid>
                <a:gridCol w="609600"/>
                <a:gridCol w="2771141"/>
                <a:gridCol w="3380740"/>
                <a:gridCol w="1570575"/>
              </a:tblGrid>
              <a:tr h="542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S.No</a:t>
                      </a: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.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Programme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Title</a:t>
                      </a: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Remarks</a:t>
                      </a: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6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1.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Times New Roman"/>
                          <a:cs typeface="+mn-cs"/>
                        </a:rPr>
                        <a:t>Technical Staff Development Programmer</a:t>
                      </a:r>
                      <a:endParaRPr lang="en-US" sz="1800" b="1" kern="1200" dirty="0">
                        <a:solidFill>
                          <a:schemeClr val="accent6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Testing</a:t>
                      </a:r>
                      <a:r>
                        <a:rPr lang="en-US" sz="18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of Power Transformer as per IS -2026 Codes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Organized 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6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2.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Training on Maintenance &amp; Installation of Electrical Machines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Maintenance of AC</a:t>
                      </a:r>
                      <a:r>
                        <a:rPr lang="en-US" sz="18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 &amp; DC Electrical Machines 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Times New Roman"/>
                          <a:cs typeface="+mn-cs"/>
                        </a:rPr>
                        <a:t>Organized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9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3.</a:t>
                      </a:r>
                      <a:endParaRPr lang="en-US" sz="1800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Training</a:t>
                      </a:r>
                      <a:r>
                        <a:rPr lang="en-US" sz="18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on installation of off grid solar panel installation 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Installation</a:t>
                      </a:r>
                      <a:r>
                        <a:rPr lang="en-US" sz="1800" b="1" baseline="0" dirty="0" smtClean="0">
                          <a:solidFill>
                            <a:schemeClr val="accent6"/>
                          </a:solidFill>
                          <a:latin typeface="+mj-lt"/>
                          <a:ea typeface="Times New Roman"/>
                        </a:rPr>
                        <a:t> , Metering &amp;  of the Roof Top Solar panel </a:t>
                      </a: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Times New Roman"/>
                          <a:cs typeface="+mn-cs"/>
                        </a:rPr>
                        <a:t>Organized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chemeClr val="accent6"/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34925"/>
            <a:ext cx="84582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chemeClr val="accent3"/>
                </a:solidFill>
                <a:cs typeface="+mn-cs"/>
              </a:rPr>
              <a:t>Technical staff  </a:t>
            </a:r>
            <a:r>
              <a:rPr lang="en-US" sz="2600" b="1" dirty="0">
                <a:solidFill>
                  <a:schemeClr val="accent3"/>
                </a:solidFill>
                <a:cs typeface="+mn-cs"/>
              </a:rPr>
              <a:t>Development </a:t>
            </a:r>
            <a:r>
              <a:rPr lang="en-US" sz="2600" b="1" dirty="0" smtClean="0">
                <a:solidFill>
                  <a:schemeClr val="accent3"/>
                </a:solidFill>
                <a:cs typeface="+mn-cs"/>
              </a:rPr>
              <a:t>Program </a:t>
            </a:r>
            <a:endParaRPr lang="en-US" sz="2600" b="1" dirty="0">
              <a:solidFill>
                <a:schemeClr val="accent3"/>
              </a:solidFill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762000"/>
          <a:ext cx="9372599" cy="5461805"/>
        </p:xfrm>
        <a:graphic>
          <a:graphicData uri="http://schemas.openxmlformats.org/drawingml/2006/table">
            <a:tbl>
              <a:tblPr/>
              <a:tblGrid>
                <a:gridCol w="685799"/>
                <a:gridCol w="1905000"/>
                <a:gridCol w="2895601"/>
                <a:gridCol w="1143000"/>
                <a:gridCol w="2743199"/>
              </a:tblGrid>
              <a:tr h="4824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S.NO.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PROGRAMME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TITLE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BUDGET</a:t>
                      </a:r>
                      <a:r>
                        <a:rPr lang="en-US" sz="1600" b="1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REMARKS</a:t>
                      </a:r>
                      <a:endParaRPr lang="en-US" sz="1600" b="1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55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1.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NATIONAL</a:t>
                      </a:r>
                      <a:r>
                        <a:rPr lang="en-US" sz="1600" b="1" i="0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 SEMINAR /WORKSHOP </a:t>
                      </a: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POWER SYSTEM EARTHING</a:t>
                      </a:r>
                      <a:r>
                        <a:rPr lang="en-US" sz="1600" b="1" i="0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 / GROUNDING </a:t>
                      </a: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2.0 LAKHS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UNDER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PROCESS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PROPOSED DATE DEC. 2017,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(SPONSORED BY AICTE) </a:t>
                      </a:r>
                      <a:endParaRPr lang="en-US" sz="1600" b="1" i="0" kern="1200" dirty="0" smtClean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 50%</a:t>
                      </a:r>
                      <a:r>
                        <a:rPr lang="en-US" sz="1600" b="1" i="0" baseline="0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 GRANT RECEIVED</a:t>
                      </a:r>
                      <a:r>
                        <a:rPr lang="en-US" sz="1600" b="1" i="0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7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2.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FDP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POWER SYSTEM  PLANNING AND STUDIES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7.0LAKHS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SUBMITTED</a:t>
                      </a:r>
                      <a:r>
                        <a:rPr lang="en-US" sz="1600" b="1" i="0" kern="1200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 TO AICTE </a:t>
                      </a:r>
                      <a:endParaRPr lang="en-US" sz="1600" b="1" i="0" kern="1200" dirty="0" smtClean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16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3.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NATIONAL SEMINAR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+mn-ea"/>
                          <a:cs typeface="Times New Roman" pitchFamily="18" charset="0"/>
                        </a:rPr>
                        <a:t>ADVANCEMENTS IN ELECTRICAL POWER SYSTEM:</a:t>
                      </a:r>
                    </a:p>
                    <a:p>
                      <a:pPr algn="ctr"/>
                      <a:r>
                        <a:rPr lang="en-US" sz="1600" b="1" i="0" kern="120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+mn-ea"/>
                          <a:cs typeface="Times New Roman" pitchFamily="18" charset="0"/>
                        </a:rPr>
                        <a:t>QUALITY, RELIABILITY, LOSSES &amp; METERING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2.0 LAKHS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SUBMITTED</a:t>
                      </a:r>
                      <a:r>
                        <a:rPr lang="en-US" sz="1600" b="1" i="0" kern="1200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 TO AICTE </a:t>
                      </a:r>
                      <a:endParaRPr lang="en-US" sz="1600" b="1" i="0" kern="1200" dirty="0" smtClean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7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4.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20012" marR="20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MOROBS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MODERNISATION OF POWER SYSTEM LAB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600" b="1" i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21.5</a:t>
                      </a:r>
                      <a:r>
                        <a:rPr lang="en-IN" sz="1600" b="1" i="0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 LAKHS</a:t>
                      </a:r>
                      <a:endParaRPr lang="en-US" sz="1600" b="1" i="0" dirty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SUBMITTED</a:t>
                      </a:r>
                      <a:r>
                        <a:rPr lang="en-US" sz="1600" b="1" i="0" kern="1200" baseline="0" dirty="0" smtClean="0">
                          <a:solidFill>
                            <a:srgbClr val="00206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 TO AICTE </a:t>
                      </a:r>
                      <a:endParaRPr lang="en-US" sz="1600" b="1" i="0" kern="1200" dirty="0" smtClean="0">
                        <a:solidFill>
                          <a:srgbClr val="00206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9198" name="Rectangle 4"/>
          <p:cNvSpPr>
            <a:spLocks noChangeArrowheads="1"/>
          </p:cNvSpPr>
          <p:nvPr/>
        </p:nvSpPr>
        <p:spPr bwMode="auto">
          <a:xfrm>
            <a:off x="0" y="34925"/>
            <a:ext cx="9677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</a:rPr>
              <a:t>Research &amp; Development </a:t>
            </a:r>
            <a:r>
              <a:rPr lang="en-US" sz="1600" b="1" dirty="0" smtClean="0">
                <a:solidFill>
                  <a:srgbClr val="FFFF00"/>
                </a:solidFill>
              </a:rPr>
              <a:t>Proposals- Submitted to AICTE under </a:t>
            </a:r>
          </a:p>
          <a:p>
            <a:pPr algn="ctr"/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dirty="0">
                <a:solidFill>
                  <a:srgbClr val="FFFF00"/>
                </a:solidFill>
                <a:ea typeface="Times New Roman"/>
              </a:rPr>
              <a:t>(</a:t>
            </a:r>
            <a:r>
              <a:rPr lang="en-US" sz="1600" b="1" dirty="0">
                <a:solidFill>
                  <a:srgbClr val="FFFF00"/>
                </a:solidFill>
              </a:rPr>
              <a:t>AICTE Quality Improvement Schemes) (</a:t>
            </a:r>
            <a:r>
              <a:rPr lang="en-US" sz="1600" b="1" dirty="0" smtClean="0">
                <a:solidFill>
                  <a:srgbClr val="FFFF00"/>
                </a:solidFill>
              </a:rPr>
              <a:t>AQIS) in 2017</a:t>
            </a:r>
            <a:endParaRPr lang="en-US" sz="1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5334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BEST TEACHER AWARDS- 2016, 2017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36194" name="Picture 2" descr="C:\Users\mjprj\Desktop\20170512_11450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906000" cy="441326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" y="5334000"/>
            <a:ext cx="906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PROF. S K BAJPAI , PROF. NIDHI MISHRA , PROF. SHIRISH JAIN,</a:t>
            </a:r>
          </a:p>
          <a:p>
            <a:pPr algn="ctr"/>
            <a:r>
              <a:rPr lang="en-US" sz="2000" b="1" dirty="0" smtClean="0"/>
              <a:t> PROF, POONAM SARWGI,</a:t>
            </a:r>
          </a:p>
          <a:p>
            <a:pPr algn="ctr"/>
            <a:r>
              <a:rPr lang="en-US" sz="2000" b="1" dirty="0" smtClean="0"/>
              <a:t>PROG. RAGHUWANSH SINGH</a:t>
            </a:r>
            <a:endParaRPr lang="en-US" sz="2000" b="1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0" name="Picture 2" descr="C:\Users\mjprj\Desktop\IMG-20170831-WA00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1"/>
            <a:ext cx="4953000" cy="3277493"/>
          </a:xfrm>
          <a:prstGeom prst="rect">
            <a:avLst/>
          </a:prstGeom>
          <a:noFill/>
        </p:spPr>
      </p:pic>
      <p:pic>
        <p:nvPicPr>
          <p:cNvPr id="135171" name="Picture 3" descr="C:\Users\mjprj\Desktop\IMG-20170831-WA00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4351" y="533400"/>
            <a:ext cx="4951649" cy="3276600"/>
          </a:xfrm>
          <a:prstGeom prst="rect">
            <a:avLst/>
          </a:prstGeom>
          <a:noFill/>
        </p:spPr>
      </p:pic>
      <p:pic>
        <p:nvPicPr>
          <p:cNvPr id="135172" name="Picture 4" descr="C:\Users\mjprj\Desktop\IMG-20170831-WA003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810000"/>
            <a:ext cx="5029200" cy="304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57200" y="0"/>
            <a:ext cx="871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ENTREPRENEUR  DEVELOPMENT  WORKSHOP</a:t>
            </a:r>
            <a:endParaRPr lang="en-US" sz="2800" b="1" dirty="0">
              <a:solidFill>
                <a:srgbClr val="FFFF00"/>
              </a:solidFill>
            </a:endParaRPr>
          </a:p>
        </p:txBody>
      </p:sp>
      <p:pic>
        <p:nvPicPr>
          <p:cNvPr id="2" name="Picture 2" descr="C:\Users\mjprj\Desktop\IMG-20170831-WA0033 (1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810000"/>
            <a:ext cx="4953000" cy="304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ELECT. ENGG. DEPTT.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314484FB-2A22-4FC2-B8C5-BBC21202FFB4}" type="slidenum">
              <a:rPr lang="en-US"/>
              <a:pPr/>
              <a:t>66</a:t>
            </a:fld>
            <a:endParaRPr lang="en-US"/>
          </a:p>
        </p:txBody>
      </p:sp>
      <p:sp>
        <p:nvSpPr>
          <p:cNvPr id="31748" name="Rectangle 2"/>
          <p:cNvSpPr>
            <a:spLocks noChangeArrowheads="1"/>
          </p:cNvSpPr>
          <p:nvPr/>
        </p:nvSpPr>
        <p:spPr bwMode="auto">
          <a:xfrm>
            <a:off x="0" y="304800"/>
            <a:ext cx="99060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4000" b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4000" b="1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Professional Societies of Students </a:t>
            </a:r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660400" y="1619250"/>
            <a:ext cx="88328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 </a:t>
            </a:r>
            <a:endParaRPr lang="en-US" sz="3200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sz="4000" b="1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Solar Energy Society of India (SESI)</a:t>
            </a:r>
            <a:endParaRPr lang="en-US" sz="4000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sz="4000" b="1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CSI Student Chapter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sz="4000" b="1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IEEE Student Chapter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  <a:defRPr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>
                <a:srgbClr val="FF3300"/>
              </a:buClr>
              <a:buFont typeface="Wingdings" pitchFamily="2" charset="2"/>
              <a:buChar char="§"/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0" name="Date Placeholder 7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38400" y="762000"/>
          <a:ext cx="5334000" cy="5867405"/>
        </p:xfrm>
        <a:graphic>
          <a:graphicData uri="http://schemas.openxmlformats.org/drawingml/2006/table">
            <a:tbl>
              <a:tblPr/>
              <a:tblGrid>
                <a:gridCol w="5334000"/>
              </a:tblGrid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S G T P S </a:t>
                      </a:r>
                      <a:r>
                        <a:rPr lang="en-US" sz="1800" b="1" i="0" u="none" strike="noStrike" dirty="0" err="1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Birsinghpur</a:t>
                      </a:r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Pali</a:t>
                      </a:r>
                      <a:endParaRPr lang="en-US" sz="1800" b="1" i="0" u="none" strike="noStrike" dirty="0">
                        <a:solidFill>
                          <a:srgbClr val="C00000"/>
                        </a:solidFill>
                        <a:latin typeface="Arial Black" pitchFamily="34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C T I Jabalpur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B H E L Bhopal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M P P T C L Jabalpur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W C R Jabalpur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Hydro Power Plant </a:t>
                      </a:r>
                      <a:r>
                        <a:rPr lang="en-US" sz="1800" b="1" i="0" u="none" strike="noStrike" dirty="0" err="1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Bargi</a:t>
                      </a:r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 Jabalpur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pl-PL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S S T P P Khandwa M.P.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G C F Jabalpur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DSPN TPS Korba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Ordinance Factory Katni M.P.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Vehicle Factory Jabalpur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Ordinance Factory </a:t>
                      </a:r>
                      <a:r>
                        <a:rPr lang="en-US" sz="1800" b="1" i="0" u="none" strike="noStrike" dirty="0" err="1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Khamariya</a:t>
                      </a:r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 M.P.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</a:rPr>
                        <a:t>Diesel Loco Shed, Katni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Arial Black" pitchFamily="34" charset="0"/>
                        <a:ea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MTRU Jabalpur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3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latin typeface="Arial Black" pitchFamily="34" charset="0"/>
                          <a:cs typeface="Times New Roman" pitchFamily="18" charset="0"/>
                        </a:rPr>
                        <a:t>Power Grid Jabalpur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NTPC, </a:t>
                      </a:r>
                      <a:r>
                        <a:rPr lang="en-US" sz="1800" b="1" dirty="0" err="1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Birsinghpur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NTPC, Singrauli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Ordnance Factory, Khamaria</a:t>
                      </a:r>
                      <a:r>
                        <a:rPr lang="en-US" sz="1800" b="1" dirty="0" smtClean="0">
                          <a:solidFill>
                            <a:srgbClr val="C00000"/>
                          </a:solidFill>
                          <a:latin typeface="Arial Black" pitchFamily="34" charset="0"/>
                          <a:ea typeface="Times New Roman"/>
                          <a:cs typeface="Times New Roman" pitchFamily="18" charset="0"/>
                        </a:rPr>
                        <a:t>, Jabalpur 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Arial Black" pitchFamily="34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850" name="Rectangle 5"/>
          <p:cNvSpPr>
            <a:spLocks noChangeArrowheads="1"/>
          </p:cNvSpPr>
          <p:nvPr/>
        </p:nvSpPr>
        <p:spPr bwMode="auto">
          <a:xfrm>
            <a:off x="757238" y="-12700"/>
            <a:ext cx="84201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600" b="1">
                <a:solidFill>
                  <a:schemeClr val="bg1"/>
                </a:solidFill>
              </a:rPr>
              <a:t>Industrial Training Partners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9220200" cy="4038600"/>
          </a:xfrm>
        </p:spPr>
        <p:txBody>
          <a:bodyPr/>
          <a:lstStyle/>
          <a:p>
            <a:pPr algn="ctr"/>
            <a:r>
              <a:rPr lang="en-US" sz="3600" b="1" dirty="0" smtClean="0"/>
              <a:t>Co-CURRICULAR ACTIVITIES </a:t>
            </a:r>
            <a:br>
              <a:rPr lang="en-US" sz="3600" b="1" dirty="0" smtClean="0"/>
            </a:br>
            <a:r>
              <a:rPr lang="en-US" sz="3600" b="1" dirty="0" smtClean="0"/>
              <a:t>ORGANISIED BY THE DEPARTMENT</a:t>
            </a: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GGITS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7201D42-6BD0-4934-822D-3DDEB3BABAD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ELECT. ENGG. DEPTT.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87552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3" name="Date Placeholder 2"/>
          <p:cNvSpPr>
            <a:spLocks noGrp="1"/>
          </p:cNvSpPr>
          <p:nvPr>
            <p:ph type="dt" sz="quarter" idx="4294967295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GGITS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ELECT. ENGG. DEPTT.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F002106-9D1F-44ED-9F0B-087B531AA87E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14341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533400"/>
            <a:ext cx="3429000" cy="36788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434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4641850" cy="5105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3600" b="1" dirty="0" smtClean="0">
                <a:solidFill>
                  <a:srgbClr val="CCFF66"/>
                </a:solidFill>
                <a:latin typeface="Times New Roman" pitchFamily="18" charset="0"/>
                <a:cs typeface="Times New Roman" pitchFamily="18" charset="0"/>
              </a:rPr>
              <a:t>REPUBLIC DAY CONTINGENT CAMP</a:t>
            </a:r>
            <a:endParaRPr lang="en-US" sz="3200" b="1" dirty="0" smtClean="0">
              <a:solidFill>
                <a:srgbClr val="CCFF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891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HARSHILA SURI (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2014 Batch )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ELECT. ENGG. DEPTT.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700632D8-54E2-4F08-8FF4-8B35E60251AD}" type="slidenum">
              <a:rPr lang="en-US"/>
              <a:pPr/>
              <a:t>7</a:t>
            </a:fld>
            <a:endParaRPr lang="en-US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0"/>
            <a:ext cx="89154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Admission / Intake in the Programme</a:t>
            </a:r>
          </a:p>
        </p:txBody>
      </p:sp>
      <p:sp>
        <p:nvSpPr>
          <p:cNvPr id="12293" name="Date Placeholder 8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330200" y="1219200"/>
            <a:ext cx="92456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Name of the Programme    :</a:t>
            </a:r>
            <a:r>
              <a:rPr lang="en-I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PG in ENERGY TECHNOLOGY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en-IN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Title of the Degree             : M.TECH. IN ENERGY TECHNOLOGY</a:t>
            </a:r>
            <a:endParaRPr lang="en-US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en-US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Nature of Programme        :Full time </a:t>
            </a:r>
          </a:p>
          <a:p>
            <a:pPr>
              <a:lnSpc>
                <a:spcPct val="150000"/>
              </a:lnSpc>
            </a:pPr>
            <a:endParaRPr lang="en-US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3300"/>
              </a:buClr>
            </a:pPr>
            <a:r>
              <a:rPr 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Duration 		   :02 Years</a:t>
            </a:r>
          </a:p>
          <a:p>
            <a:pPr>
              <a:lnSpc>
                <a:spcPct val="15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3300"/>
              </a:buClr>
            </a:pPr>
            <a:r>
              <a:rPr 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Sanctioned Intake	   :18</a:t>
            </a:r>
            <a:r>
              <a:rPr lang="en-US" sz="2000" b="1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>
                <a:solidFill>
                  <a:srgbClr val="A50021"/>
                </a:solidFill>
                <a:cs typeface="Times New Roman" pitchFamily="18" charset="0"/>
              </a:rPr>
              <a:t>	</a:t>
            </a:r>
            <a:endParaRPr lang="en-US" sz="2400" b="1">
              <a:solidFill>
                <a:srgbClr val="A5002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DSC_2364.JPG"/>
          <p:cNvPicPr>
            <a:picLocks noChangeAspect="1"/>
          </p:cNvPicPr>
          <p:nvPr/>
        </p:nvPicPr>
        <p:blipFill>
          <a:blip r:embed="rId2">
            <a:lum bright="30000" contrast="40000"/>
          </a:blip>
          <a:srcRect/>
          <a:stretch>
            <a:fillRect/>
          </a:stretch>
        </p:blipFill>
        <p:spPr bwMode="auto">
          <a:xfrm>
            <a:off x="0" y="368300"/>
            <a:ext cx="9906000" cy="612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quarter" idx="4294967295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GGITS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08AB471-E574-422E-94C9-5A6E39D4C841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IMAG0620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42964"/>
            <a:ext cx="99060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quarter" idx="4294967295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GGITS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4DCC038-85E0-4901-8096-0FC053E8974E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43200" y="0"/>
            <a:ext cx="470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INDUSTRIAL VISIT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IMAG080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42964"/>
            <a:ext cx="99060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quarter" idx="4294967295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GGITS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4C114AB-E50C-4D57-BA85-BCCEBB325EB0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762000"/>
            <a:ext cx="8991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 defTabSz="571500">
              <a:buClr>
                <a:srgbClr val="C00000"/>
              </a:buClr>
              <a:buFont typeface="Wingdings" pitchFamily="2" charset="2"/>
              <a:buChar char="q"/>
              <a:defRPr/>
            </a:pPr>
            <a:r>
              <a:rPr lang="en-US" sz="2400" b="1" dirty="0">
                <a:solidFill>
                  <a:schemeClr val="accent6"/>
                </a:solidFill>
                <a:latin typeface="+mn-lt"/>
                <a:cs typeface="+mn-cs"/>
              </a:rPr>
              <a:t>The students run many Hobby clubs like :</a:t>
            </a: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endParaRPr lang="en-US" sz="2400" b="1" dirty="0" smtClean="0">
              <a:solidFill>
                <a:schemeClr val="accent6"/>
              </a:solidFill>
              <a:latin typeface="+mn-lt"/>
              <a:cs typeface="+mn-cs"/>
            </a:endParaRP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endParaRPr lang="en-US" sz="2400" b="1" dirty="0" smtClean="0">
              <a:solidFill>
                <a:schemeClr val="accent6"/>
              </a:solidFill>
              <a:latin typeface="+mn-lt"/>
              <a:cs typeface="+mn-cs"/>
            </a:endParaRP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Photography </a:t>
            </a:r>
            <a:r>
              <a:rPr lang="en-US" sz="2400" b="1" dirty="0">
                <a:solidFill>
                  <a:schemeClr val="accent6"/>
                </a:solidFill>
                <a:latin typeface="+mn-lt"/>
                <a:cs typeface="+mn-cs"/>
              </a:rPr>
              <a:t>club</a:t>
            </a: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r>
              <a:rPr lang="en-US" sz="2400" b="1" dirty="0">
                <a:solidFill>
                  <a:schemeClr val="accent6"/>
                </a:solidFill>
                <a:latin typeface="+mn-lt"/>
                <a:cs typeface="+mn-cs"/>
              </a:rPr>
              <a:t>Music club</a:t>
            </a: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Technical club </a:t>
            </a:r>
            <a:endParaRPr lang="en-US" sz="2400" b="1" dirty="0">
              <a:solidFill>
                <a:schemeClr val="accent6"/>
              </a:solidFill>
              <a:latin typeface="+mn-lt"/>
              <a:cs typeface="+mn-cs"/>
            </a:endParaRP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Language club</a:t>
            </a:r>
            <a:endParaRPr lang="en-US" sz="2400" b="1" dirty="0">
              <a:solidFill>
                <a:schemeClr val="accent6"/>
              </a:solidFill>
              <a:latin typeface="+mn-lt"/>
              <a:cs typeface="+mn-cs"/>
            </a:endParaRP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r>
              <a:rPr lang="en-US" sz="2400" b="1" dirty="0">
                <a:solidFill>
                  <a:schemeClr val="accent6"/>
                </a:solidFill>
                <a:latin typeface="+mn-lt"/>
                <a:cs typeface="+mn-cs"/>
              </a:rPr>
              <a:t>Fine Arts </a:t>
            </a: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club</a:t>
            </a: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Programming club</a:t>
            </a:r>
            <a:endParaRPr lang="en-US" sz="2400" b="1" dirty="0">
              <a:solidFill>
                <a:schemeClr val="accent6"/>
              </a:solidFill>
              <a:latin typeface="+mn-lt"/>
              <a:cs typeface="+mn-cs"/>
            </a:endParaRPr>
          </a:p>
          <a:p>
            <a:pPr algn="just">
              <a:buClr>
                <a:srgbClr val="C00000"/>
              </a:buClr>
              <a:buFont typeface="Wingdings" pitchFamily="2" charset="2"/>
              <a:buChar char="q"/>
              <a:defRPr/>
            </a:pPr>
            <a:endParaRPr lang="en-US" b="1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86019" name="Rectangle 5"/>
          <p:cNvSpPr>
            <a:spLocks noChangeArrowheads="1"/>
          </p:cNvSpPr>
          <p:nvPr/>
        </p:nvSpPr>
        <p:spPr bwMode="auto">
          <a:xfrm>
            <a:off x="2514600" y="71438"/>
            <a:ext cx="480218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en-US" sz="2600" b="1">
                <a:solidFill>
                  <a:schemeClr val="bg1"/>
                </a:solidFill>
              </a:rPr>
              <a:t>Extra-curricular Activities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762000"/>
            <a:ext cx="8991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 defTabSz="571500">
              <a:buClr>
                <a:srgbClr val="C00000"/>
              </a:buClr>
              <a:buFont typeface="Wingdings" pitchFamily="2" charset="2"/>
              <a:buChar char="q"/>
              <a:defRPr/>
            </a:pPr>
            <a:r>
              <a:rPr lang="en-US" sz="2400" b="1" dirty="0">
                <a:solidFill>
                  <a:schemeClr val="accent6"/>
                </a:solidFill>
                <a:latin typeface="+mn-lt"/>
                <a:cs typeface="+mn-cs"/>
              </a:rPr>
              <a:t>The students participate in  the following through </a:t>
            </a: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Rural Outreach Program/NSS :</a:t>
            </a:r>
          </a:p>
          <a:p>
            <a:pPr marL="571500" indent="-571500" algn="just" defTabSz="571500">
              <a:buClr>
                <a:srgbClr val="C00000"/>
              </a:buClr>
              <a:buFont typeface="Wingdings" pitchFamily="2" charset="2"/>
              <a:buChar char="q"/>
              <a:defRPr/>
            </a:pPr>
            <a:endParaRPr lang="en-US" sz="2400" b="1" dirty="0" smtClean="0">
              <a:solidFill>
                <a:schemeClr val="accent6"/>
              </a:solidFill>
              <a:latin typeface="+mn-lt"/>
              <a:cs typeface="+mn-cs"/>
            </a:endParaRPr>
          </a:p>
          <a:p>
            <a:pPr marL="571500" indent="-571500" algn="just" defTabSz="571500">
              <a:buClr>
                <a:srgbClr val="C00000"/>
              </a:buClr>
              <a:buFont typeface="Wingdings" pitchFamily="2" charset="2"/>
              <a:buChar char="q"/>
              <a:defRPr/>
            </a:pPr>
            <a:endParaRPr lang="en-US" sz="2400" b="1" dirty="0" smtClean="0">
              <a:solidFill>
                <a:schemeClr val="accent6"/>
              </a:solidFill>
              <a:latin typeface="+mn-lt"/>
              <a:cs typeface="+mn-cs"/>
            </a:endParaRPr>
          </a:p>
          <a:p>
            <a:pPr marL="571500" indent="-571500" algn="just" defTabSz="571500">
              <a:buClr>
                <a:srgbClr val="C00000"/>
              </a:buClr>
              <a:buFont typeface="Wingdings" pitchFamily="2" charset="2"/>
              <a:buChar char="q"/>
              <a:defRPr/>
            </a:pPr>
            <a:endParaRPr lang="en-US" sz="2400" b="1" dirty="0">
              <a:solidFill>
                <a:schemeClr val="accent6"/>
              </a:solidFill>
              <a:latin typeface="+mn-lt"/>
              <a:cs typeface="+mn-cs"/>
            </a:endParaRP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r>
              <a:rPr lang="en-US" sz="2400" b="1" dirty="0">
                <a:solidFill>
                  <a:schemeClr val="accent6"/>
                </a:solidFill>
                <a:latin typeface="+mn-lt"/>
                <a:cs typeface="+mn-cs"/>
              </a:rPr>
              <a:t>Tree Plantation </a:t>
            </a:r>
            <a:endParaRPr lang="en-US" sz="2400" b="1" dirty="0" smtClean="0">
              <a:solidFill>
                <a:schemeClr val="accent6"/>
              </a:solidFill>
              <a:latin typeface="+mn-lt"/>
              <a:cs typeface="+mn-cs"/>
            </a:endParaRP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endParaRPr lang="en-US" sz="2400" b="1" dirty="0">
              <a:solidFill>
                <a:schemeClr val="accent6"/>
              </a:solidFill>
              <a:latin typeface="+mn-lt"/>
              <a:cs typeface="+mn-cs"/>
            </a:endParaRP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r>
              <a:rPr lang="en-US" sz="2400" b="1" dirty="0">
                <a:solidFill>
                  <a:schemeClr val="accent6"/>
                </a:solidFill>
                <a:latin typeface="+mn-lt"/>
                <a:cs typeface="+mn-cs"/>
              </a:rPr>
              <a:t>Blood </a:t>
            </a: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Donation</a:t>
            </a: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endParaRPr lang="en-US" sz="2400" b="1" dirty="0" smtClean="0">
              <a:solidFill>
                <a:schemeClr val="accent6"/>
              </a:solidFill>
              <a:latin typeface="+mn-lt"/>
              <a:cs typeface="+mn-cs"/>
            </a:endParaRP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Awareness </a:t>
            </a:r>
            <a:r>
              <a:rPr lang="en-US" sz="2400" b="1" dirty="0">
                <a:solidFill>
                  <a:schemeClr val="accent6"/>
                </a:solidFill>
                <a:latin typeface="+mn-lt"/>
                <a:cs typeface="+mn-cs"/>
              </a:rPr>
              <a:t>on Education to </a:t>
            </a: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Rural </a:t>
            </a:r>
            <a:r>
              <a:rPr lang="en-US" sz="2400" b="1" dirty="0">
                <a:solidFill>
                  <a:schemeClr val="accent6"/>
                </a:solidFill>
                <a:latin typeface="+mn-lt"/>
                <a:cs typeface="+mn-cs"/>
              </a:rPr>
              <a:t>P</a:t>
            </a: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eople </a:t>
            </a:r>
            <a:endParaRPr lang="en-US" sz="2400" b="1" dirty="0">
              <a:solidFill>
                <a:schemeClr val="accent6"/>
              </a:solidFill>
              <a:latin typeface="+mn-lt"/>
              <a:cs typeface="+mn-cs"/>
            </a:endParaRPr>
          </a:p>
          <a:p>
            <a:pPr algn="just">
              <a:buClr>
                <a:srgbClr val="C00000"/>
              </a:buClr>
              <a:buFont typeface="Wingdings" pitchFamily="2" charset="2"/>
              <a:buChar char="q"/>
              <a:defRPr/>
            </a:pPr>
            <a:endParaRPr lang="en-US" sz="2400" b="1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2514600" y="71438"/>
            <a:ext cx="48021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en-US" sz="2600" b="1" dirty="0" smtClean="0">
                <a:solidFill>
                  <a:schemeClr val="bg1"/>
                </a:solidFill>
              </a:rPr>
              <a:t>Social   Activities</a:t>
            </a:r>
            <a:endParaRPr lang="en-US" sz="2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762000"/>
            <a:ext cx="8991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indent="-685800" algn="just">
              <a:buClr>
                <a:srgbClr val="C00000"/>
              </a:buClr>
              <a:tabLst>
                <a:tab pos="1600200" algn="l"/>
              </a:tabLst>
              <a:defRPr/>
            </a:pPr>
            <a:endParaRPr lang="en-US" sz="2400" b="1" dirty="0" smtClean="0">
              <a:solidFill>
                <a:schemeClr val="accent6"/>
              </a:solidFill>
              <a:latin typeface="+mn-lt"/>
              <a:cs typeface="+mn-cs"/>
            </a:endParaRPr>
          </a:p>
          <a:p>
            <a:pPr marL="1600200" indent="-685800" algn="just">
              <a:buClr>
                <a:srgbClr val="C00000"/>
              </a:buClr>
              <a:buFont typeface="Wingdings" pitchFamily="2" charset="2"/>
              <a:buChar char="§"/>
              <a:tabLst>
                <a:tab pos="1600200" algn="l"/>
              </a:tabLst>
              <a:defRPr/>
            </a:pP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Awareness </a:t>
            </a:r>
            <a:r>
              <a:rPr lang="en-US" sz="2400" b="1" dirty="0">
                <a:solidFill>
                  <a:schemeClr val="accent6"/>
                </a:solidFill>
                <a:latin typeface="+mn-lt"/>
                <a:cs typeface="+mn-cs"/>
              </a:rPr>
              <a:t>on Education to </a:t>
            </a: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Rural </a:t>
            </a:r>
            <a:r>
              <a:rPr lang="en-US" sz="2400" b="1" dirty="0">
                <a:solidFill>
                  <a:schemeClr val="accent6"/>
                </a:solidFill>
                <a:latin typeface="+mn-lt"/>
                <a:cs typeface="+mn-cs"/>
              </a:rPr>
              <a:t>P</a:t>
            </a:r>
            <a:r>
              <a:rPr 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eople </a:t>
            </a:r>
            <a:endParaRPr lang="en-US" sz="2400" b="1" dirty="0">
              <a:solidFill>
                <a:schemeClr val="accent6"/>
              </a:solidFill>
              <a:latin typeface="+mn-lt"/>
              <a:cs typeface="+mn-cs"/>
            </a:endParaRPr>
          </a:p>
          <a:p>
            <a:pPr algn="just">
              <a:buClr>
                <a:srgbClr val="C00000"/>
              </a:buClr>
              <a:buFont typeface="Wingdings" pitchFamily="2" charset="2"/>
              <a:buChar char="q"/>
              <a:defRPr/>
            </a:pPr>
            <a:endParaRPr lang="en-US" sz="2400" b="1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2514600" y="71438"/>
            <a:ext cx="48021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en-US" sz="2600" b="1" dirty="0" smtClean="0">
                <a:solidFill>
                  <a:schemeClr val="bg1"/>
                </a:solidFill>
              </a:rPr>
              <a:t>Social   Activities</a:t>
            </a:r>
            <a:endParaRPr lang="en-US" sz="26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DSC_018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1676400"/>
            <a:ext cx="6400800" cy="4329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0" y="71438"/>
            <a:ext cx="990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Green Energy Based Projects: Off Grid Solar Rooftop Generation  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2" descr="C:\Users\mjprj\Desktop\lab pics\Solar Panel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143000"/>
            <a:ext cx="6300788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5300" y="990601"/>
            <a:ext cx="8832850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Sameer Garhawal and Team of fourth semester Electrical Engineering students had participated and secured 6</a:t>
            </a:r>
            <a:r>
              <a:rPr lang="en-US" sz="2400" b="1" baseline="30000" dirty="0" smtClean="0">
                <a:solidFill>
                  <a:srgbClr val="C00000"/>
                </a:solidFill>
              </a:rPr>
              <a:t>th </a:t>
            </a:r>
            <a:r>
              <a:rPr lang="en-US" sz="2400" b="1" dirty="0" smtClean="0">
                <a:solidFill>
                  <a:srgbClr val="C00000"/>
                </a:solidFill>
              </a:rPr>
              <a:t>all INDIA rank in GREENX event organized by  IIT –BHU.</a:t>
            </a: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endParaRPr lang="en-US" sz="2400" b="1" dirty="0" smtClean="0">
              <a:solidFill>
                <a:srgbClr val="0070C0"/>
              </a:solidFill>
            </a:endParaRP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</a:rPr>
              <a:t> Team of fourth semester Electrical Engineering students had participated and secured first rank in badminton competition during   inter college sports meet held at BITS Goa campus</a:t>
            </a:r>
            <a:r>
              <a:rPr lang="en-US" sz="2000" b="1" dirty="0" smtClean="0">
                <a:solidFill>
                  <a:srgbClr val="0070C0"/>
                </a:solidFill>
              </a:rPr>
              <a:t>.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lvl="0" algn="just">
              <a:lnSpc>
                <a:spcPct val="150000"/>
              </a:lnSpc>
            </a:pPr>
            <a:endParaRPr lang="en-US" sz="2400" dirty="0" smtClean="0">
              <a:solidFill>
                <a:srgbClr val="0070C0"/>
              </a:solidFill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91F5BF76-B10E-42E8-BFCA-3BB6C4E63155}" type="datetime1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585200" y="6356351"/>
            <a:ext cx="8255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89250" y="6356351"/>
            <a:ext cx="36322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ELECTRICAL ENGINEERING DEPARTMENT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2401"/>
            <a:ext cx="906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STUDENTS PARTICIPATION IN ACTIVITIES IN REPUTED INSTITUTE  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5300" y="990601"/>
            <a:ext cx="8832850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Sameer Garhawal and Team of fourth semester Electrical Engineering students had participated and secured 6</a:t>
            </a:r>
            <a:r>
              <a:rPr lang="en-US" sz="2400" b="1" baseline="30000" dirty="0" smtClean="0">
                <a:solidFill>
                  <a:srgbClr val="C00000"/>
                </a:solidFill>
              </a:rPr>
              <a:t>th </a:t>
            </a:r>
            <a:r>
              <a:rPr lang="en-US" sz="2400" b="1" dirty="0" smtClean="0">
                <a:solidFill>
                  <a:srgbClr val="C00000"/>
                </a:solidFill>
              </a:rPr>
              <a:t>all INDIA rank in GREENX event organized by  IIT –BHU.</a:t>
            </a: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endParaRPr lang="en-US" sz="2400" b="1" dirty="0" smtClean="0">
              <a:solidFill>
                <a:srgbClr val="0070C0"/>
              </a:solidFill>
            </a:endParaRP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</a:rPr>
              <a:t> Team of fourth semester Electrical Engineering students had participated and secured first rank in badminton competition during   inter college sports meet held at BITS Goa campus</a:t>
            </a:r>
            <a:r>
              <a:rPr lang="en-US" sz="2000" b="1" dirty="0" smtClean="0">
                <a:solidFill>
                  <a:srgbClr val="0070C0"/>
                </a:solidFill>
              </a:rPr>
              <a:t>.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lvl="0" algn="just">
              <a:lnSpc>
                <a:spcPct val="150000"/>
              </a:lnSpc>
            </a:pPr>
            <a:endParaRPr lang="en-US" sz="2400" dirty="0" smtClean="0">
              <a:solidFill>
                <a:srgbClr val="0070C0"/>
              </a:solidFill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91F5BF76-B10E-42E8-BFCA-3BB6C4E63155}" type="datetime1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585200" y="6356351"/>
            <a:ext cx="8255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89250" y="6356351"/>
            <a:ext cx="36322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ELECTRICAL ENGINEERING DEPARTMENT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2401"/>
            <a:ext cx="906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STUDENTS PARTICIPATION IN ACTIVITIES IN REPUTED INSTITUTE  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8" name="Picture 7" descr="C:\Users\mjprj\Desktop\IMG_20170918_14520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85800"/>
            <a:ext cx="93726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571500"/>
            <a:ext cx="9893300" cy="633888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6" name="Rectangle 5"/>
          <p:cNvSpPr>
            <a:spLocks noChangeArrowheads="1"/>
          </p:cNvSpPr>
          <p:nvPr/>
        </p:nvSpPr>
        <p:spPr bwMode="auto">
          <a:xfrm>
            <a:off x="0" y="71438"/>
            <a:ext cx="9906000" cy="41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en-US" sz="2600" b="1" dirty="0" smtClean="0">
                <a:solidFill>
                  <a:schemeClr val="bg1"/>
                </a:solidFill>
              </a:rPr>
              <a:t>Participation of the Students in Sports </a:t>
            </a:r>
            <a:endParaRPr lang="en-US" sz="2600" b="1" dirty="0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387599"/>
            <a:ext cx="2705100" cy="2056149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69" y="2514600"/>
            <a:ext cx="3564731" cy="236059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43748"/>
            <a:ext cx="2955336" cy="210945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69" y="4596147"/>
            <a:ext cx="3488531" cy="23380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ELECT. ENGG. DEPTT.</a:t>
            </a: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19DDA6C-97AC-42B2-92E6-DE5A9D2E35D4}" type="slidenum">
              <a:rPr lang="en-US"/>
              <a:pPr/>
              <a:t>8</a:t>
            </a:fld>
            <a:endParaRPr lang="en-US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0"/>
            <a:ext cx="89154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u="sng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Admission / Intake in the Programme</a:t>
            </a:r>
          </a:p>
        </p:txBody>
      </p:sp>
      <p:sp>
        <p:nvSpPr>
          <p:cNvPr id="13317" name="Date Placeholder 8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GGITS</a:t>
            </a:r>
            <a:endParaRPr lang="en-US"/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330200" y="1219200"/>
            <a:ext cx="92456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Name of the Programme    :</a:t>
            </a:r>
            <a:r>
              <a:rPr lang="en-I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PG in POWER SYSTEM &amp; AUTOMATION 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en-IN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Title of the Degree             : M.TECH. IN POWER SYSTEM &amp; AUTOMATION </a:t>
            </a:r>
            <a:endParaRPr lang="en-US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en-US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Nature of Programme        :PART TIME </a:t>
            </a:r>
          </a:p>
          <a:p>
            <a:pPr>
              <a:lnSpc>
                <a:spcPct val="150000"/>
              </a:lnSpc>
            </a:pPr>
            <a:endParaRPr lang="en-US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3300"/>
              </a:buClr>
            </a:pPr>
            <a:r>
              <a:rPr 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Duration 		   :03 Years</a:t>
            </a:r>
          </a:p>
          <a:p>
            <a:pPr>
              <a:lnSpc>
                <a:spcPct val="15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3300"/>
              </a:buClr>
            </a:pPr>
            <a:r>
              <a:rPr 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Sanctioned Intake	   :18</a:t>
            </a:r>
            <a:r>
              <a:rPr lang="en-US" sz="2000" b="1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>
                <a:solidFill>
                  <a:srgbClr val="A50021"/>
                </a:solidFill>
                <a:cs typeface="Times New Roman" pitchFamily="18" charset="0"/>
              </a:rPr>
              <a:t>	</a:t>
            </a:r>
            <a:endParaRPr lang="en-US" sz="2400" b="1">
              <a:solidFill>
                <a:srgbClr val="A5002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685800" y="1447800"/>
            <a:ext cx="868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q"/>
              <a:defRPr/>
            </a:pPr>
            <a:r>
              <a:rPr lang="en-US" dirty="0">
                <a:solidFill>
                  <a:schemeClr val="accent2"/>
                </a:solidFill>
                <a:latin typeface="+mj-lt"/>
                <a:cs typeface="+mn-cs"/>
              </a:rPr>
              <a:t>An Auditorium named as </a:t>
            </a:r>
            <a:r>
              <a:rPr lang="en-US" b="1" dirty="0">
                <a:solidFill>
                  <a:srgbClr val="C00000"/>
                </a:solidFill>
                <a:latin typeface="+mj-lt"/>
                <a:cs typeface="+mn-cs"/>
              </a:rPr>
              <a:t>“SPANDAN” </a:t>
            </a:r>
            <a:r>
              <a:rPr lang="en-US" dirty="0">
                <a:solidFill>
                  <a:schemeClr val="accent2"/>
                </a:solidFill>
                <a:latin typeface="+mj-lt"/>
                <a:cs typeface="+mn-cs"/>
              </a:rPr>
              <a:t>with a sitting capacity of approx.</a:t>
            </a:r>
            <a:r>
              <a:rPr lang="en-US" b="1" dirty="0">
                <a:solidFill>
                  <a:schemeClr val="accent2"/>
                </a:solidFill>
                <a:latin typeface="+mj-lt"/>
                <a:cs typeface="+mn-cs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+mj-lt"/>
                <a:cs typeface="+mn-cs"/>
              </a:rPr>
              <a:t>600</a:t>
            </a:r>
            <a:r>
              <a:rPr lang="en-US" b="1" dirty="0">
                <a:solidFill>
                  <a:schemeClr val="accent2"/>
                </a:solidFill>
                <a:latin typeface="+mj-lt"/>
                <a:cs typeface="+mn-cs"/>
              </a:rPr>
              <a:t>. </a:t>
            </a:r>
            <a:endParaRPr lang="en-US" dirty="0">
              <a:solidFill>
                <a:schemeClr val="accent2"/>
              </a:solidFill>
              <a:latin typeface="+mj-lt"/>
              <a:cs typeface="+mn-cs"/>
            </a:endParaRPr>
          </a:p>
          <a:p>
            <a:pPr marL="342900" indent="-342900" algn="just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q"/>
              <a:defRPr/>
            </a:pPr>
            <a:r>
              <a:rPr lang="en-US" dirty="0">
                <a:solidFill>
                  <a:schemeClr val="accent2"/>
                </a:solidFill>
                <a:latin typeface="+mj-lt"/>
                <a:cs typeface="+mn-cs"/>
              </a:rPr>
              <a:t>Institute also has an </a:t>
            </a:r>
            <a:r>
              <a:rPr lang="en-US" dirty="0">
                <a:solidFill>
                  <a:srgbClr val="C00000"/>
                </a:solidFill>
                <a:latin typeface="+mj-lt"/>
                <a:cs typeface="+mn-cs"/>
              </a:rPr>
              <a:t>“</a:t>
            </a:r>
            <a:r>
              <a:rPr lang="en-US" b="1" dirty="0">
                <a:solidFill>
                  <a:srgbClr val="C00000"/>
                </a:solidFill>
                <a:latin typeface="+mj-lt"/>
                <a:cs typeface="+mn-cs"/>
              </a:rPr>
              <a:t>Open Air Theater”</a:t>
            </a:r>
            <a:r>
              <a:rPr lang="en-US" dirty="0">
                <a:solidFill>
                  <a:schemeClr val="accent2"/>
                </a:solidFill>
                <a:latin typeface="+mj-lt"/>
                <a:cs typeface="+mn-cs"/>
              </a:rPr>
              <a:t> for Annual Cultural events and Fests. We can entertain a crowd of more than approx. 5000 people.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685800" y="649288"/>
            <a:ext cx="8839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None/>
            </a:pPr>
            <a:r>
              <a:rPr lang="en-US" sz="2000" b="1">
                <a:solidFill>
                  <a:srgbClr val="000066"/>
                </a:solidFill>
              </a:rPr>
              <a:t>Interpersonal Skills and Team Work is important and is best achieved by practicing and performing together 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2544763" y="71438"/>
            <a:ext cx="480218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Font typeface="Wingdings" pitchFamily="2" charset="2"/>
              <a:buNone/>
            </a:pPr>
            <a:r>
              <a:rPr lang="en-US" sz="2600" b="1">
                <a:solidFill>
                  <a:schemeClr val="bg1"/>
                </a:solidFill>
              </a:rPr>
              <a:t>Cultural Facilities</a:t>
            </a:r>
          </a:p>
        </p:txBody>
      </p:sp>
      <p:pic>
        <p:nvPicPr>
          <p:cNvPr id="89093" name="Picture 7" descr="DSC_730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4648200"/>
            <a:ext cx="3200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4" descr="DSC_0047.JPG"/>
          <p:cNvPicPr>
            <a:picLocks noChangeAspect="1"/>
          </p:cNvPicPr>
          <p:nvPr/>
        </p:nvPicPr>
        <p:blipFill>
          <a:blip r:embed="rId3"/>
          <a:srcRect r="-1785" b="13965"/>
          <a:stretch>
            <a:fillRect/>
          </a:stretch>
        </p:blipFill>
        <p:spPr bwMode="auto">
          <a:xfrm>
            <a:off x="5410200" y="2667000"/>
            <a:ext cx="32575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5" name="Picture 5" descr="DSC_7175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2667000"/>
            <a:ext cx="3200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DSC05626.JPG"/>
          <p:cNvPicPr>
            <a:picLocks noChangeAspect="1"/>
          </p:cNvPicPr>
          <p:nvPr/>
        </p:nvPicPr>
        <p:blipFill>
          <a:blip r:embed="rId2">
            <a:lum contrast="9000"/>
          </a:blip>
          <a:srcRect/>
          <a:stretch>
            <a:fillRect/>
          </a:stretch>
        </p:blipFill>
        <p:spPr bwMode="auto">
          <a:xfrm>
            <a:off x="0" y="0"/>
            <a:ext cx="9906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quarter" idx="4294967295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GGITS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FBC3677-C069-4252-B7AF-118E240FC0E2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DSC0570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quarter" idx="4294967295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GGITS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3D400-1D2E-46C8-9898-84397344CAA9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762000"/>
            <a:ext cx="5283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b="1" u="sng" dirty="0" smtClean="0">
              <a:solidFill>
                <a:srgbClr val="0070C0"/>
              </a:solidFill>
            </a:endParaRPr>
          </a:p>
          <a:p>
            <a:pPr algn="ctr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b="1" u="sng" dirty="0" smtClean="0">
              <a:solidFill>
                <a:srgbClr val="0070C0"/>
              </a:solidFill>
            </a:endParaRPr>
          </a:p>
          <a:p>
            <a:pPr algn="ctr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u="sng" dirty="0" smtClean="0">
                <a:solidFill>
                  <a:srgbClr val="0070C0"/>
                </a:solidFill>
              </a:rPr>
              <a:t>Expert Lectures:</a:t>
            </a:r>
          </a:p>
          <a:p>
            <a:pPr algn="ctr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>
              <a:solidFill>
                <a:srgbClr val="0070C0"/>
              </a:solidFill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n-US" sz="2400" b="1" u="sng" dirty="0">
                <a:solidFill>
                  <a:srgbClr val="FF0000"/>
                </a:solidFill>
              </a:rPr>
              <a:t>MR. ANSHUL OJHA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Senior Consultant, Accenture Australia </a:t>
            </a:r>
            <a:r>
              <a:rPr lang="en-US" sz="2400" dirty="0">
                <a:solidFill>
                  <a:srgbClr val="0070C0"/>
                </a:solidFill>
              </a:rPr>
              <a:t>has delivered an expert lecture on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“Scope of Higher Education in abroad and Opportunities in the IT world”.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For sixth semester students of Electrical engineering department.</a:t>
            </a:r>
          </a:p>
        </p:txBody>
      </p:sp>
      <p:pic>
        <p:nvPicPr>
          <p:cNvPr id="32771" name="Picture 2" descr="DSC05965.JPG"/>
          <p:cNvPicPr>
            <a:picLocks noChangeAspect="1"/>
          </p:cNvPicPr>
          <p:nvPr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5695950" y="304800"/>
            <a:ext cx="404495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GGITS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CDDBA0-A02C-45F1-9B7B-85E592C7A28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514600"/>
            <a:ext cx="9906000" cy="762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4900" b="1" dirty="0" smtClean="0">
                <a:solidFill>
                  <a:srgbClr val="FF0000"/>
                </a:solidFill>
              </a:rPr>
              <a:t>TESTING </a:t>
            </a:r>
            <a:r>
              <a:rPr lang="en-US" sz="4900" b="1" dirty="0">
                <a:solidFill>
                  <a:srgbClr val="FF0000"/>
                </a:solidFill>
              </a:rPr>
              <a:t>of  power TRANSFORMERS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4000" b="1" dirty="0" smtClean="0">
                <a:solidFill>
                  <a:srgbClr val="FF0000"/>
                </a:solidFill>
              </a:rPr>
              <a:t>as </a:t>
            </a:r>
            <a:r>
              <a:rPr lang="en-US" sz="4000" b="1" dirty="0">
                <a:solidFill>
                  <a:srgbClr val="FF0000"/>
                </a:solidFill>
              </a:rPr>
              <a:t>per bureau of  Indian standard</a:t>
            </a: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</a:rPr>
              <a:t>is-2026</a:t>
            </a:r>
            <a:br>
              <a:rPr lang="en-US" sz="4000" b="1" dirty="0" smtClean="0">
                <a:solidFill>
                  <a:srgbClr val="FF0000"/>
                </a:solidFill>
              </a:rPr>
            </a:b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685800"/>
            <a:ext cx="9906000" cy="5486400"/>
          </a:xfrm>
        </p:spPr>
        <p:txBody>
          <a:bodyPr>
            <a:normAutofit fontScale="47500" lnSpcReduction="20000"/>
          </a:bodyPr>
          <a:lstStyle/>
          <a:p>
            <a:pPr algn="ctr" eaLnBrk="1" hangingPunct="1">
              <a:defRPr/>
            </a:pPr>
            <a:endParaRPr lang="en-US" sz="7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sz="7600" b="1" dirty="0" smtClean="0">
                <a:latin typeface="Times New Roman" pitchFamily="18" charset="0"/>
                <a:cs typeface="Times New Roman" pitchFamily="18" charset="0"/>
              </a:rPr>
              <a:t>(DEVELOPMENT </a:t>
            </a:r>
            <a:r>
              <a:rPr lang="en-US" sz="7600" b="1" dirty="0">
                <a:latin typeface="Times New Roman" pitchFamily="18" charset="0"/>
                <a:cs typeface="Times New Roman" pitchFamily="18" charset="0"/>
              </a:rPr>
              <a:t>OF </a:t>
            </a:r>
          </a:p>
          <a:p>
            <a:pPr algn="ctr" eaLnBrk="1" hangingPunct="1">
              <a:defRPr/>
            </a:pPr>
            <a:r>
              <a:rPr lang="en-US" sz="7600" b="1" dirty="0">
                <a:latin typeface="Times New Roman" pitchFamily="18" charset="0"/>
                <a:cs typeface="Times New Roman" pitchFamily="18" charset="0"/>
              </a:rPr>
              <a:t>HIGH VOLTAGE </a:t>
            </a:r>
            <a:r>
              <a:rPr lang="en-US" sz="7600" b="1" dirty="0" smtClean="0">
                <a:latin typeface="Times New Roman" pitchFamily="18" charset="0"/>
                <a:cs typeface="Times New Roman" pitchFamily="18" charset="0"/>
              </a:rPr>
              <a:t>LABORATORY) </a:t>
            </a:r>
            <a:endParaRPr lang="en-US" sz="7600" b="1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sz="5900" b="1" dirty="0" smtClean="0">
                <a:latin typeface="Times New Roman" pitchFamily="18" charset="0"/>
                <a:cs typeface="Times New Roman" pitchFamily="18" charset="0"/>
              </a:rPr>
              <a:t>For </a:t>
            </a:r>
            <a:endParaRPr lang="en-US" sz="59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6500" b="1" dirty="0" smtClean="0">
                <a:solidFill>
                  <a:srgbClr val="FF0000"/>
                </a:solidFill>
              </a:rPr>
              <a:t>TESTING OF  POWER TRANSFORMERS </a:t>
            </a:r>
          </a:p>
          <a:p>
            <a:pPr eaLnBrk="1" hangingPunct="1">
              <a:defRPr/>
            </a:pPr>
            <a:r>
              <a:rPr lang="en-US" sz="2500" dirty="0" smtClean="0">
                <a:solidFill>
                  <a:srgbClr val="FF0000"/>
                </a:solidFill>
              </a:rPr>
              <a:t/>
            </a:r>
            <a:br>
              <a:rPr lang="en-US" sz="2500" dirty="0" smtClean="0">
                <a:solidFill>
                  <a:srgbClr val="FF0000"/>
                </a:solidFill>
              </a:rPr>
            </a:br>
            <a:r>
              <a:rPr lang="en-US" sz="2500" dirty="0" smtClean="0">
                <a:solidFill>
                  <a:srgbClr val="FF0000"/>
                </a:solidFill>
              </a:rPr>
              <a:t>(</a:t>
            </a:r>
            <a:r>
              <a:rPr lang="en-US" sz="5100" b="1" dirty="0" smtClean="0">
                <a:solidFill>
                  <a:srgbClr val="FF0000"/>
                </a:solidFill>
              </a:rPr>
              <a:t>AS PER BUREAU OF  INDIAN STANDARD</a:t>
            </a:r>
            <a:br>
              <a:rPr lang="en-US" sz="5100" b="1" dirty="0" smtClean="0">
                <a:solidFill>
                  <a:srgbClr val="FF0000"/>
                </a:solidFill>
              </a:rPr>
            </a:br>
            <a:r>
              <a:rPr lang="en-US" sz="5100" b="1" dirty="0" smtClean="0">
                <a:solidFill>
                  <a:srgbClr val="FF0000"/>
                </a:solidFill>
              </a:rPr>
              <a:t> IS-2026)</a:t>
            </a:r>
          </a:p>
          <a:p>
            <a:pPr eaLnBrk="1" hangingPunct="1">
              <a:defRPr/>
            </a:pPr>
            <a:endParaRPr lang="en-US" sz="51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7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(Designed and Fabricated Major Projects by the Students of Electrical </a:t>
            </a:r>
            <a:r>
              <a:rPr lang="en-US" sz="76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Engg</a:t>
            </a:r>
            <a:r>
              <a:rPr lang="en-US" sz="7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)  </a:t>
            </a:r>
            <a:endParaRPr lang="en-US" sz="7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sz="5600" b="1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922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67750" y="228600"/>
            <a:ext cx="90805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9DDBA28A-CC73-4288-9ED5-79F125D6CBB0}" type="slidenum">
              <a:rPr lang="en-US" altLang="en-US">
                <a:solidFill>
                  <a:schemeClr val="tx2"/>
                </a:solidFill>
              </a:rPr>
              <a:pPr/>
              <a:t>84</a:t>
            </a:fld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760C88A2-956B-43E6-BC04-3BDCCD1C40C6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85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1638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0"/>
            <a:ext cx="7677150" cy="685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8" name="Content Placeholder 2"/>
          <p:cNvSpPr txBox="1">
            <a:spLocks/>
          </p:cNvSpPr>
          <p:nvPr/>
        </p:nvSpPr>
        <p:spPr bwMode="auto">
          <a:xfrm>
            <a:off x="0" y="38100"/>
            <a:ext cx="222885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US" altLang="en-US" sz="20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TRANSFORMER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 UNDER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TEST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 IN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LAB</a:t>
            </a:r>
            <a:endParaRPr lang="en-IN" altLang="en-US" sz="1600">
              <a:latin typeface="Arial Black" panose="020B0A04020102020204" pitchFamily="34" charset="0"/>
            </a:endParaRPr>
          </a:p>
        </p:txBody>
      </p:sp>
      <p:sp>
        <p:nvSpPr>
          <p:cNvPr id="16389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2743200" y="6248400"/>
            <a:ext cx="5873089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dirty="0" smtClean="0">
                <a:solidFill>
                  <a:schemeClr val="tx2"/>
                </a:solidFill>
              </a:rPr>
              <a:t>ELECT. ENGG. DEPTT.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6390" name="Footer Placeholder 1"/>
          <p:cNvSpPr txBox="1">
            <a:spLocks/>
          </p:cNvSpPr>
          <p:nvPr/>
        </p:nvSpPr>
        <p:spPr bwMode="auto">
          <a:xfrm>
            <a:off x="412750" y="6248401"/>
            <a:ext cx="924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endParaRPr lang="en-US" altLang="en-US" sz="16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sz="2400" b="1" dirty="0" smtClean="0">
                <a:solidFill>
                  <a:srgbClr val="FF0000"/>
                </a:solidFill>
              </a:rPr>
              <a:t/>
            </a:r>
            <a:br>
              <a:rPr lang="en-IN" altLang="en-US" sz="2400" b="1" dirty="0" smtClean="0">
                <a:solidFill>
                  <a:srgbClr val="FF0000"/>
                </a:solidFill>
              </a:rPr>
            </a:br>
            <a:r>
              <a:rPr lang="en-IN" altLang="en-US" sz="2400" b="1" dirty="0" smtClean="0">
                <a:solidFill>
                  <a:srgbClr val="FF0000"/>
                </a:solidFill>
              </a:rPr>
              <a:t>28 </a:t>
            </a:r>
            <a:r>
              <a:rPr lang="en-IN" altLang="en-US" sz="2400" b="1" dirty="0">
                <a:solidFill>
                  <a:srgbClr val="FF0000"/>
                </a:solidFill>
              </a:rPr>
              <a:t>KV SEPARATE VOLTAGE SOURCE WITH STANDARD TEST EQUIPMENTS</a:t>
            </a:r>
            <a:r>
              <a:rPr lang="en-IN" altLang="en-US" dirty="0"/>
              <a:t/>
            </a:r>
            <a:br>
              <a:rPr lang="en-IN" altLang="en-US" dirty="0"/>
            </a:br>
            <a:endParaRPr lang="en-IN" altLang="en-US" dirty="0"/>
          </a:p>
        </p:txBody>
      </p:sp>
      <p:pic>
        <p:nvPicPr>
          <p:cNvPr id="174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789620" cy="533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20" y="1524000"/>
            <a:ext cx="5116380" cy="533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1B7CB3DC-3600-4E53-9C75-49ED0327FFD0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86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17414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0"/>
            <a:ext cx="89154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>
                <a:solidFill>
                  <a:schemeClr val="bg1"/>
                </a:solidFill>
              </a:rPr>
              <a:t>ELECT. ENGG. DEPTT.</a:t>
            </a:r>
            <a:endParaRPr lang="en-US" altLang="en-US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0" y="25400"/>
            <a:ext cx="1816100" cy="6832600"/>
          </a:xfrm>
        </p:spPr>
        <p:txBody>
          <a:bodyPr/>
          <a:lstStyle/>
          <a:p>
            <a:pPr algn="ctr"/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>VOLTMETER </a:t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>TO </a:t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>MEASURE </a:t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>HIGH </a:t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altLang="en-US" sz="1600" b="1">
                <a:solidFill>
                  <a:schemeClr val="tx1"/>
                </a:solidFill>
                <a:latin typeface="Arial Black" panose="020B0A04020102020204" pitchFamily="34" charset="0"/>
              </a:rPr>
              <a:t>VOLTAGE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E937E5D2-178A-4286-962C-09E3B1F9BDD1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87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0"/>
            <a:ext cx="8172450" cy="689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0"/>
            <a:ext cx="89154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>
                <a:solidFill>
                  <a:schemeClr val="bg1"/>
                </a:solidFill>
              </a:rPr>
              <a:t>ELECT. ENGG. DEPTT.</a:t>
            </a:r>
            <a:endParaRPr lang="en-US" altLang="en-US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D2EC3BCF-5BFC-4AF8-8A56-1452B7920B86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88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23555" name="Content Placeholder 2"/>
          <p:cNvSpPr txBox="1">
            <a:spLocks/>
          </p:cNvSpPr>
          <p:nvPr/>
        </p:nvSpPr>
        <p:spPr bwMode="auto">
          <a:xfrm>
            <a:off x="0" y="1"/>
            <a:ext cx="1816100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DOUBLE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 VOLTAGE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DOUBLE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FREQUENCY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TEST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SETUP</a:t>
            </a:r>
            <a:endParaRPr lang="en-IN" altLang="en-US" sz="1600">
              <a:latin typeface="Arial Black" panose="020B0A04020102020204" pitchFamily="34" charset="0"/>
            </a:endParaRPr>
          </a:p>
        </p:txBody>
      </p:sp>
      <p:pic>
        <p:nvPicPr>
          <p:cNvPr id="2355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0"/>
            <a:ext cx="8089900" cy="685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7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324601"/>
            <a:ext cx="8832850" cy="288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/>
              <a:t>ELECT. ENGG. DEPTT.</a:t>
            </a:r>
            <a:endParaRPr lang="en-US" altLang="en-US" sz="1600" b="1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45F790A9-C20B-4AEF-9EE2-4EA1743C4624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89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24579" name="Content Placeholder 2"/>
          <p:cNvSpPr txBox="1">
            <a:spLocks/>
          </p:cNvSpPr>
          <p:nvPr/>
        </p:nvSpPr>
        <p:spPr bwMode="auto">
          <a:xfrm>
            <a:off x="0" y="1"/>
            <a:ext cx="1816100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DOUBLE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VOLTAGE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DOUBLE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FREQUENCY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TEST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SETUP</a:t>
            </a:r>
            <a:endParaRPr lang="en-US" altLang="en-US" sz="1600">
              <a:latin typeface="Arial Black" panose="020B0A04020102020204" pitchFamily="34" charset="0"/>
            </a:endParaRP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67" y="0"/>
            <a:ext cx="8144933" cy="685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1"/>
            <a:ext cx="908050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/>
              <a:t>ELECT. ENGG. DEPTT.</a:t>
            </a:r>
            <a:endParaRPr lang="en-US" altLang="en-US" sz="1600" b="1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828800" y="2819400"/>
            <a:ext cx="2819400" cy="1600200"/>
          </a:xfrm>
        </p:spPr>
        <p:txBody>
          <a:bodyPr>
            <a:norm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 Black" pitchFamily="34" charset="0"/>
              </a:rPr>
              <a:t>Prof.  VIVEK ANAND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Arial Black" pitchFamily="34" charset="0"/>
              </a:rPr>
              <a:t>Designation : Prof</a:t>
            </a:r>
          </a:p>
          <a:p>
            <a:r>
              <a:rPr lang="en-US" sz="1100" b="1" dirty="0" smtClean="0">
                <a:solidFill>
                  <a:srgbClr val="0070C0"/>
                </a:solidFill>
                <a:latin typeface="Arial Black" pitchFamily="34" charset="0"/>
              </a:rPr>
              <a:t>Qualification/Specialization : </a:t>
            </a:r>
          </a:p>
          <a:p>
            <a:pPr lvl="0"/>
            <a:r>
              <a:rPr lang="en-US" sz="1100" b="1" dirty="0" smtClean="0">
                <a:solidFill>
                  <a:srgbClr val="0070C0"/>
                </a:solidFill>
                <a:latin typeface="Arial Black" pitchFamily="34" charset="0"/>
              </a:rPr>
              <a:t>M.E. (Digital Communication)</a:t>
            </a:r>
          </a:p>
          <a:p>
            <a:pPr lvl="0" fontAlgn="base">
              <a:spcAft>
                <a:spcPct val="0"/>
              </a:spcAft>
              <a:buClrTx/>
              <a:buSzTx/>
              <a:defRPr/>
            </a:pPr>
            <a:r>
              <a:rPr lang="en-US" sz="1100" b="1" dirty="0" smtClean="0">
                <a:solidFill>
                  <a:srgbClr val="0070C0"/>
                </a:solidFill>
                <a:latin typeface="Arial Black" pitchFamily="34" charset="0"/>
              </a:rPr>
              <a:t>M.Tech (Measurement &amp; Instrumentation)</a:t>
            </a:r>
            <a:r>
              <a:rPr lang="en-US" sz="1100" b="1" dirty="0" smtClean="0">
                <a:solidFill>
                  <a:srgbClr val="0070C0"/>
                </a:solidFill>
                <a:latin typeface="Arial Black" pitchFamily="34" charset="0"/>
                <a:cs typeface="Times New Roman" pitchFamily="18" charset="0"/>
              </a:rPr>
              <a:t> - IIT </a:t>
            </a:r>
            <a:r>
              <a:rPr lang="en-US" sz="1100" b="1" dirty="0" err="1" smtClean="0">
                <a:solidFill>
                  <a:srgbClr val="0070C0"/>
                </a:solidFill>
                <a:latin typeface="Arial Black" pitchFamily="34" charset="0"/>
                <a:cs typeface="Times New Roman" pitchFamily="18" charset="0"/>
              </a:rPr>
              <a:t>Roorkee</a:t>
            </a:r>
            <a:endParaRPr lang="en-US" sz="1100" b="1" dirty="0" smtClean="0">
              <a:solidFill>
                <a:srgbClr val="0070C0"/>
              </a:solidFill>
              <a:latin typeface="Arial Black" pitchFamily="34" charset="0"/>
              <a:cs typeface="Times New Roman" pitchFamily="18" charset="0"/>
            </a:endParaRPr>
          </a:p>
          <a:p>
            <a:pPr lvl="0" fontAlgn="base">
              <a:spcAft>
                <a:spcPct val="0"/>
              </a:spcAft>
              <a:buClrTx/>
              <a:buSzTx/>
            </a:pPr>
            <a:r>
              <a:rPr lang="en-US" sz="1100" b="1" dirty="0" smtClean="0">
                <a:solidFill>
                  <a:srgbClr val="0070C0"/>
                </a:solidFill>
                <a:latin typeface="Arial Black" pitchFamily="34" charset="0"/>
                <a:cs typeface="Times New Roman" pitchFamily="18" charset="0"/>
              </a:rPr>
              <a:t>Experience : </a:t>
            </a:r>
            <a:r>
              <a:rPr lang="en-US" sz="1100" b="1" dirty="0" smtClean="0">
                <a:solidFill>
                  <a:srgbClr val="0070C0"/>
                </a:solidFill>
                <a:latin typeface="Arial Black" pitchFamily="34" charset="0"/>
              </a:rPr>
              <a:t>15 Years (Teaching)</a:t>
            </a:r>
          </a:p>
          <a:p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1026" name="Picture 2" descr="C:\Users\abhi\Desktop\vi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19400"/>
            <a:ext cx="1676400" cy="139363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AEC55586-FDBB-4486-A3AF-82446A44483E}" type="datetime1">
              <a:rPr lang="en-US" smtClean="0"/>
              <a:pPr/>
              <a:t>10/3/2017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5200" y="6356351"/>
            <a:ext cx="8255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89250" y="6356351"/>
            <a:ext cx="36322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ELECTRICAL ENGINEERING DEPARTMENT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7116" y="0"/>
            <a:ext cx="2471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FACULTY MEMBERS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1752600" y="838200"/>
            <a:ext cx="3276600" cy="175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Prof.  RAJEEV CHAUHAN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Designation : Head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 of  Department 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Black" pitchFamily="34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Qualification /Specialization :  </a:t>
            </a:r>
          </a:p>
          <a:p>
            <a:pPr lvl="0" eaLnBrk="0" hangingPunct="0">
              <a:spcBef>
                <a:spcPct val="20000"/>
              </a:spcBef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M.Tech., </a:t>
            </a:r>
            <a:r>
              <a:rPr lang="en-US" sz="1200" b="1" kern="0" dirty="0" smtClean="0">
                <a:solidFill>
                  <a:srgbClr val="0070C0"/>
                </a:solidFill>
                <a:latin typeface="Arial Black" pitchFamily="34" charset="0"/>
                <a:cs typeface="Times New Roman" pitchFamily="18" charset="0"/>
              </a:rPr>
              <a:t>Ph.D. 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Black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Times New Roman" pitchFamily="18" charset="0"/>
              </a:rPr>
              <a:t>(Pursuing ,BIT, Mesra -Power System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Times New Roman" pitchFamily="18" charset="0"/>
              </a:rPr>
              <a:t>Experience :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 14 Years (Teaching)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	  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   0</a:t>
            </a:r>
            <a:r>
              <a:rPr lang="en-US" sz="1200" b="1" kern="0" dirty="0" smtClean="0">
                <a:solidFill>
                  <a:srgbClr val="0070C0"/>
                </a:solidFill>
                <a:latin typeface="Arial Black" pitchFamily="34" charset="0"/>
                <a:cs typeface="+mn-cs"/>
              </a:rPr>
              <a:t>3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 Years (Industrial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)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Black" pitchFamily="34" charset="0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05400" y="762000"/>
            <a:ext cx="1555750" cy="1600200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6781800" y="685800"/>
            <a:ext cx="3124200" cy="1905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Prof.  S. K. BAJPAI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Designation : Professor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Qualification/Specialization 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M.E .(Applied Electronics)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SGSITS, Indore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E. A.    BEE (GOI)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Black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Times New Roman" pitchFamily="18" charset="0"/>
              </a:rPr>
              <a:t>Experience : 36 Years(Industrial)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 smtClean="0">
                <a:solidFill>
                  <a:srgbClr val="0070C0"/>
                </a:solidFill>
                <a:latin typeface="Arial Black" pitchFamily="34" charset="0"/>
                <a:cs typeface="+mn-cs"/>
              </a:rPr>
              <a:t>	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 07  Years (Teaching)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4343400"/>
            <a:ext cx="1676400" cy="1676400"/>
          </a:xfrm>
          <a:prstGeom prst="roundRect">
            <a:avLst/>
          </a:prstGeom>
          <a:blipFill rotWithShape="0"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2819400"/>
            <a:ext cx="1762932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 Placeholder 2"/>
          <p:cNvSpPr txBox="1">
            <a:spLocks/>
          </p:cNvSpPr>
          <p:nvPr/>
        </p:nvSpPr>
        <p:spPr>
          <a:xfrm>
            <a:off x="6858000" y="2819400"/>
            <a:ext cx="3048000" cy="22098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Prof. NIDHI MISHRA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Designation : Asst. Professor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Qualification/Specialization 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M.E. (High Voltage &amp; Power System)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JEC,  Jabalpur</a:t>
            </a:r>
            <a:endParaRPr kumimoji="0" lang="en-US" sz="15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Black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Times New Roman" pitchFamily="18" charset="0"/>
              </a:rPr>
              <a:t>Experience : </a:t>
            </a:r>
            <a:r>
              <a:rPr lang="en-US" sz="1500" b="1" kern="0" dirty="0" smtClean="0">
                <a:solidFill>
                  <a:srgbClr val="0070C0"/>
                </a:solidFill>
                <a:latin typeface="Arial Black" pitchFamily="34" charset="0"/>
                <a:cs typeface="+mn-cs"/>
              </a:rPr>
              <a:t>22</a:t>
            </a:r>
            <a:r>
              <a: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 Years (Teaching)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1981200" y="4495800"/>
            <a:ext cx="2305050" cy="15240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Prof. SHALINI VAISHYA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Designation : Asst. Professor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Qualification/Specialization 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M.E. (Embedded System)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SGSITS, Indore</a:t>
            </a:r>
            <a:endParaRPr kumimoji="0" lang="en-US" sz="44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Black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Times New Roman" pitchFamily="18" charset="0"/>
              </a:rPr>
              <a:t>Experience : 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+mn-cs"/>
              </a:rPr>
              <a:t>16 Years (Teaching)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762000"/>
            <a:ext cx="1676400" cy="1828800"/>
          </a:xfrm>
          <a:prstGeom prst="roundRect">
            <a:avLst/>
          </a:prstGeom>
          <a:blipFill rotWithShape="0">
            <a:blip r:embed="rId6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33935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 txBox="1">
            <a:spLocks/>
          </p:cNvSpPr>
          <p:nvPr/>
        </p:nvSpPr>
        <p:spPr bwMode="auto">
          <a:xfrm>
            <a:off x="0" y="0"/>
            <a:ext cx="239395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TRANSFORMER OIL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 BREAK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DOWN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 </a:t>
            </a:r>
            <a:r>
              <a:rPr lang="en-US" altLang="en-US" sz="1600" b="1">
                <a:latin typeface="Arial Black" panose="020B0A04020102020204" pitchFamily="34" charset="0"/>
              </a:rPr>
              <a:t>VOLTAGE </a:t>
            </a: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TEST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SETUP</a:t>
            </a:r>
            <a:endParaRPr lang="en-IN" altLang="en-US" sz="1600">
              <a:latin typeface="Arial Black" panose="020B0A040201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8EA9D066-01DC-4F56-8F57-0CA6BAE8BF3A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90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25604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6115" y="0"/>
            <a:ext cx="7549885" cy="6858000"/>
          </a:xfrm>
          <a:noFill/>
        </p:spPr>
      </p:pic>
      <p:sp>
        <p:nvSpPr>
          <p:cNvPr id="25605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400800"/>
            <a:ext cx="90805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smtClean="0">
                <a:solidFill>
                  <a:schemeClr val="bg1"/>
                </a:solidFill>
              </a:rPr>
              <a:t>ELECT. ENGG. DEPTT.</a:t>
            </a:r>
            <a:endParaRPr lang="en-US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65100" y="0"/>
            <a:ext cx="9575800" cy="1295400"/>
          </a:xfrm>
        </p:spPr>
        <p:txBody>
          <a:bodyPr/>
          <a:lstStyle/>
          <a:p>
            <a:r>
              <a:rPr lang="en-IN" altLang="en-US" dirty="0">
                <a:solidFill>
                  <a:srgbClr val="FF0000"/>
                </a:solidFill>
              </a:rPr>
              <a:t/>
            </a:r>
            <a:br>
              <a:rPr lang="en-IN" altLang="en-US" dirty="0">
                <a:solidFill>
                  <a:srgbClr val="FF0000"/>
                </a:solidFill>
              </a:rPr>
            </a:br>
            <a:r>
              <a:rPr lang="en-IN" altLang="en-US" sz="1800" b="1" dirty="0" smtClean="0"/>
              <a:t>.</a:t>
            </a:r>
            <a:r>
              <a:rPr lang="en-IN" altLang="en-US" sz="1800" b="1" dirty="0"/>
              <a:t/>
            </a:r>
            <a:br>
              <a:rPr lang="en-IN" altLang="en-US" sz="1800" b="1" dirty="0"/>
            </a:br>
            <a:r>
              <a:rPr lang="en-IN" altLang="en-US" sz="1800" b="1" dirty="0" smtClean="0">
                <a:solidFill>
                  <a:srgbClr val="FF0000"/>
                </a:solidFill>
              </a:rPr>
              <a:t>VOLTAGE BOOSTER FOR LOAD LOSSES TEST AND % IMPEDANCE MEASUREMENT</a:t>
            </a:r>
            <a:endParaRPr lang="en-IN" altLang="en-US" sz="1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1C00386C-819B-4833-B6F8-01C82FBEE67D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91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 rot="5400000">
            <a:off x="4683125" y="1635125"/>
            <a:ext cx="5410200" cy="50355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300000" rev="0"/>
            </a:camera>
            <a:lightRig rig="threePt" dir="t"/>
          </a:scene3d>
          <a:extLst/>
        </p:spPr>
      </p:pic>
      <p:pic>
        <p:nvPicPr>
          <p:cNvPr id="26629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7801"/>
            <a:ext cx="4899687" cy="5491163"/>
          </a:xfrm>
          <a:noFill/>
        </p:spPr>
      </p:pic>
      <p:sp>
        <p:nvSpPr>
          <p:cNvPr id="26630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1"/>
            <a:ext cx="899795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/>
              <a:t>ELECT. ENGG. DEPTT.</a:t>
            </a:r>
            <a:endParaRPr lang="en-US" altLang="en-US" sz="1600" b="1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906000" cy="1447800"/>
          </a:xfrm>
        </p:spPr>
        <p:txBody>
          <a:bodyPr/>
          <a:lstStyle/>
          <a:p>
            <a:pPr algn="ctr"/>
            <a:r>
              <a:rPr lang="en-IN" altLang="en-US" sz="2400" b="1" dirty="0"/>
              <a:t/>
            </a:r>
            <a:br>
              <a:rPr lang="en-IN" altLang="en-US" sz="2400" b="1" dirty="0"/>
            </a:br>
            <a:r>
              <a:rPr lang="en-IN" altLang="en-US" sz="2000" b="1" dirty="0">
                <a:solidFill>
                  <a:srgbClr val="FFFF00"/>
                </a:solidFill>
              </a:rPr>
              <a:t>HIGH VOLTAGE LABORATORY </a:t>
            </a:r>
            <a:br>
              <a:rPr lang="en-IN" altLang="en-US" sz="2000" b="1" dirty="0">
                <a:solidFill>
                  <a:srgbClr val="FFFF00"/>
                </a:solidFill>
              </a:rPr>
            </a:br>
            <a:r>
              <a:rPr lang="en-IN" altLang="en-US" sz="2000" b="1" dirty="0">
                <a:solidFill>
                  <a:srgbClr val="FFFF00"/>
                </a:solidFill>
              </a:rPr>
              <a:t>ELECTRICAL ENGG. DEPARTMENT </a:t>
            </a:r>
            <a:br>
              <a:rPr lang="en-IN" altLang="en-US" sz="2000" b="1" dirty="0">
                <a:solidFill>
                  <a:srgbClr val="FFFF00"/>
                </a:solidFill>
              </a:rPr>
            </a:br>
            <a:r>
              <a:rPr lang="en-IN" altLang="en-US" sz="2000" b="1" dirty="0">
                <a:solidFill>
                  <a:srgbClr val="FFFF00"/>
                </a:solidFill>
              </a:rPr>
              <a:t>GYAN GANGA INSTITITUTE OF TECHNOLOGY , JABALPUR </a:t>
            </a:r>
            <a:r>
              <a:rPr lang="en-IN" altLang="en-US" sz="3200" b="1" dirty="0">
                <a:solidFill>
                  <a:srgbClr val="FFFF00"/>
                </a:solidFill>
              </a:rPr>
              <a:t/>
            </a:r>
            <a:br>
              <a:rPr lang="en-IN" altLang="en-US" sz="3200" b="1" dirty="0">
                <a:solidFill>
                  <a:srgbClr val="FFFF00"/>
                </a:solidFill>
              </a:rPr>
            </a:br>
            <a:endParaRPr lang="en-IN" altLang="en-US" sz="3200" b="1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5E3A0B2C-3EAA-4279-8CAD-DF6E892E4200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92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27652" name="Picture 6"/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906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1"/>
            <a:ext cx="899795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mtClean="0"/>
              <a:t>ELECT. ENGG. DEPTT.</a:t>
            </a:r>
            <a:endParaRPr lang="en-US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0F1C12C5-1290-4478-B304-248212BBA058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93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28675" name="Content Placeholder 2"/>
          <p:cNvSpPr txBox="1">
            <a:spLocks/>
          </p:cNvSpPr>
          <p:nvPr/>
        </p:nvSpPr>
        <p:spPr bwMode="auto">
          <a:xfrm>
            <a:off x="6879" y="-6350"/>
            <a:ext cx="239395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TIMER &amp; RELAY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BASED CONTROL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CIRCUIT FOR THE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DIFFERENT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SETUPS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TO CONDUCT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THE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SUITABLE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HIGH VOLTAGE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TESTING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ON TRANSFORMERS </a:t>
            </a: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829" y="-6350"/>
            <a:ext cx="7505171" cy="6864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7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1"/>
            <a:ext cx="899795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>
                <a:solidFill>
                  <a:schemeClr val="bg1"/>
                </a:solidFill>
              </a:rPr>
              <a:t>ELECT. ENGG. DEPTT.</a:t>
            </a:r>
            <a:endParaRPr lang="en-US" altLang="en-US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1271589"/>
            <a:ext cx="57785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lnSpc>
                <a:spcPct val="80000"/>
              </a:lnSpc>
            </a:pPr>
            <a:fld id="{04DA6D4F-B7C9-4D80-ABAA-CD01AAF00487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94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29699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3950" y="0"/>
            <a:ext cx="7512050" cy="6858000"/>
          </a:xfrm>
          <a:noFill/>
          <a:ln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9700" name="Content Placeholder 2"/>
          <p:cNvSpPr txBox="1">
            <a:spLocks/>
          </p:cNvSpPr>
          <p:nvPr/>
        </p:nvSpPr>
        <p:spPr bwMode="auto">
          <a:xfrm>
            <a:off x="6879" y="-6350"/>
            <a:ext cx="239395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b="1"/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PROTECTION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IN" altLang="en-US" sz="1600" b="1">
                <a:latin typeface="Arial Black" panose="020B0A04020102020204" pitchFamily="34" charset="0"/>
              </a:rPr>
              <a:t>SETUP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FOR ANY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HARZADS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DURING THE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HIGH VOLTAGE </a:t>
            </a: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b="1">
                <a:latin typeface="Arial Black" panose="020B0A04020102020204" pitchFamily="34" charset="0"/>
              </a:rPr>
              <a:t>TESTING </a:t>
            </a: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  <a:p>
            <a:pPr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IN" altLang="en-US" sz="1600" b="1">
              <a:latin typeface="Arial Black" panose="020B0A04020102020204" pitchFamily="34" charset="0"/>
            </a:endParaRPr>
          </a:p>
        </p:txBody>
      </p:sp>
      <p:sp>
        <p:nvSpPr>
          <p:cNvPr id="2970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660400" y="6248401"/>
            <a:ext cx="908050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1600" b="1" smtClean="0">
                <a:solidFill>
                  <a:schemeClr val="bg1"/>
                </a:solidFill>
              </a:rPr>
              <a:t>ELECT. ENGG. DEPTT.</a:t>
            </a:r>
            <a:endParaRPr lang="en-US" altLang="en-US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2130425"/>
            <a:ext cx="9906000" cy="2441575"/>
          </a:xfrm>
        </p:spPr>
        <p:txBody>
          <a:bodyPr/>
          <a:lstStyle/>
          <a:p>
            <a:r>
              <a:rPr lang="en-US" sz="5400" b="1" i="1" dirty="0" smtClean="0"/>
              <a:t>Alumni </a:t>
            </a:r>
            <a:r>
              <a:rPr lang="en-US" sz="4000" b="1" i="1" dirty="0" smtClean="0"/>
              <a:t/>
            </a:r>
            <a:br>
              <a:rPr lang="en-US" sz="4000" b="1" i="1" dirty="0" smtClean="0"/>
            </a:br>
            <a:r>
              <a:rPr lang="en-US" sz="4000" b="1" i="1" dirty="0" smtClean="0"/>
              <a:t>of</a:t>
            </a:r>
            <a:br>
              <a:rPr lang="en-US" sz="4000" b="1" i="1" dirty="0" smtClean="0"/>
            </a:br>
            <a:r>
              <a:rPr lang="en-US" sz="4000" b="1" i="1" dirty="0" smtClean="0"/>
              <a:t> Electrical </a:t>
            </a:r>
            <a:r>
              <a:rPr lang="en-US" sz="4000" b="1" i="1" dirty="0" err="1" smtClean="0"/>
              <a:t>Engg</a:t>
            </a:r>
            <a:r>
              <a:rPr lang="en-US" sz="4000" b="1" i="1" dirty="0" smtClean="0"/>
              <a:t>. Dept. GGITS</a:t>
            </a:r>
            <a:endParaRPr lang="en-US" sz="4000" b="1" i="1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Parul</a:t>
            </a:r>
            <a:r>
              <a:rPr lang="en-GB" dirty="0" smtClean="0"/>
              <a:t> </a:t>
            </a:r>
            <a:r>
              <a:rPr lang="en-GB" dirty="0" err="1" smtClean="0"/>
              <a:t>Sardana</a:t>
            </a:r>
            <a:r>
              <a:rPr lang="en-GB" dirty="0" smtClean="0"/>
              <a:t> (Batch-2007)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5035550" cy="45259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b="1" cap="all" dirty="0" smtClean="0"/>
              <a:t> Profile </a:t>
            </a:r>
            <a:endParaRPr lang="en-GB" dirty="0" smtClean="0"/>
          </a:p>
          <a:p>
            <a:pPr eaLnBrk="1" fontAlgn="ctr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b="1" dirty="0" smtClean="0"/>
              <a:t>Cognizant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Senior Associate :-2014 to present, Pune, India</a:t>
            </a:r>
          </a:p>
          <a:p>
            <a:pPr eaLnBrk="1" fontAlgn="ctr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GB" b="1" dirty="0" smtClean="0"/>
          </a:p>
          <a:p>
            <a:pPr eaLnBrk="1" fontAlgn="ctr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b="1" dirty="0" smtClean="0"/>
              <a:t>E-</a:t>
            </a:r>
            <a:r>
              <a:rPr lang="en-GB" b="1" dirty="0" err="1" smtClean="0"/>
              <a:t>Clerx</a:t>
            </a:r>
            <a:endParaRPr lang="en-GB" b="1" dirty="0" smtClean="0"/>
          </a:p>
          <a:p>
            <a:pPr eaLnBrk="1" fontAlgn="ctr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 smtClean="0"/>
              <a:t>Senior Financial Analyst :-2010 to 2014, Pune, India</a:t>
            </a:r>
          </a:p>
        </p:txBody>
      </p:sp>
      <p:pic>
        <p:nvPicPr>
          <p:cNvPr id="34820" name="Content Placeholder 4" descr="12080324_10153110861061674_8799892626149281092_o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54716"/>
          <a:stretch>
            <a:fillRect/>
          </a:stretch>
        </p:blipFill>
        <p:spPr>
          <a:xfrm>
            <a:off x="5695950" y="1676400"/>
            <a:ext cx="3879850" cy="4267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95300" y="609600"/>
            <a:ext cx="8915400" cy="808038"/>
          </a:xfrm>
        </p:spPr>
        <p:txBody>
          <a:bodyPr/>
          <a:lstStyle/>
          <a:p>
            <a:pPr eaLnBrk="1" hangingPunct="1"/>
            <a:r>
              <a:rPr lang="en-GB" sz="3600" dirty="0" err="1" smtClean="0"/>
              <a:t>Sheetal</a:t>
            </a:r>
            <a:r>
              <a:rPr lang="en-GB" sz="3600" dirty="0" smtClean="0"/>
              <a:t> </a:t>
            </a:r>
            <a:r>
              <a:rPr lang="en-GB" sz="3600" dirty="0" err="1" smtClean="0"/>
              <a:t>Pandey</a:t>
            </a:r>
            <a:r>
              <a:rPr lang="en-GB" sz="3600" dirty="0" smtClean="0"/>
              <a:t> (2007)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6228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GB" b="1" cap="all" dirty="0" smtClean="0"/>
              <a:t> Profile </a:t>
            </a:r>
            <a:endParaRPr lang="en-GB" dirty="0" smtClean="0"/>
          </a:p>
          <a:p>
            <a:pPr eaLnBrk="1" hangingPunct="1">
              <a:defRPr/>
            </a:pPr>
            <a:r>
              <a:rPr lang="en-GB" sz="3200" b="1" dirty="0" smtClean="0"/>
              <a:t>Reliance Industries Limited</a:t>
            </a:r>
          </a:p>
          <a:p>
            <a:pPr eaLnBrk="1" hangingPunct="1">
              <a:defRPr/>
            </a:pPr>
            <a:r>
              <a:rPr lang="en-GB" sz="3200" b="1" dirty="0" smtClean="0">
                <a:solidFill>
                  <a:schemeClr val="tx2"/>
                </a:solidFill>
              </a:rPr>
              <a:t>Manager : October 27, 2007 to present</a:t>
            </a:r>
          </a:p>
        </p:txBody>
      </p:sp>
      <p:pic>
        <p:nvPicPr>
          <p:cNvPr id="35844" name="Content Placeholder 4" descr="Sheetal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530850" y="1447800"/>
            <a:ext cx="3879850" cy="4419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Kanchan Bose (2008)</a:t>
            </a:r>
          </a:p>
        </p:txBody>
      </p:sp>
      <p:pic>
        <p:nvPicPr>
          <p:cNvPr id="36867" name="Content Placeholder 6" descr="380401_2914074695029_1435325072_n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7151" t="20573" r="7584"/>
          <a:stretch>
            <a:fillRect/>
          </a:stretch>
        </p:blipFill>
        <p:spPr>
          <a:xfrm>
            <a:off x="5695950" y="1600201"/>
            <a:ext cx="3549650" cy="3890963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00" y="1524001"/>
            <a:ext cx="4378590" cy="639763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cap="all" dirty="0" smtClean="0"/>
              <a:t>Profile </a:t>
            </a:r>
            <a:endParaRPr lang="en-GB" dirty="0" smtClean="0"/>
          </a:p>
        </p:txBody>
      </p:sp>
      <p:sp>
        <p:nvSpPr>
          <p:cNvPr id="36869" name="Content Placeholder 5"/>
          <p:cNvSpPr>
            <a:spLocks noGrp="1"/>
          </p:cNvSpPr>
          <p:nvPr>
            <p:ph sz="quarter" idx="4"/>
          </p:nvPr>
        </p:nvSpPr>
        <p:spPr>
          <a:xfrm>
            <a:off x="247650" y="2286000"/>
            <a:ext cx="4870450" cy="3951288"/>
          </a:xfrm>
        </p:spPr>
        <p:txBody>
          <a:bodyPr/>
          <a:lstStyle/>
          <a:p>
            <a:pPr eaLnBrk="1" fontAlgn="ctr" hangingPunct="1"/>
            <a:r>
              <a:rPr lang="en-GB" b="1" smtClean="0"/>
              <a:t>Korea Electric Power Corporation</a:t>
            </a:r>
          </a:p>
          <a:p>
            <a:pPr eaLnBrk="1" fontAlgn="ctr" hangingPunct="1"/>
            <a:r>
              <a:rPr lang="en-GB" smtClean="0"/>
              <a:t>Sr. Engineer – Projects (2012 –till present)</a:t>
            </a:r>
          </a:p>
          <a:p>
            <a:pPr eaLnBrk="1" fontAlgn="ctr" hangingPunct="1"/>
            <a:r>
              <a:rPr lang="en-GB" b="1" smtClean="0"/>
              <a:t>Collabera Inc</a:t>
            </a:r>
          </a:p>
          <a:p>
            <a:pPr eaLnBrk="1" fontAlgn="ctr" hangingPunct="1">
              <a:buFontTx/>
              <a:buNone/>
            </a:pPr>
            <a:r>
              <a:rPr lang="en-GB" b="1" smtClean="0"/>
              <a:t> </a:t>
            </a:r>
            <a:r>
              <a:rPr lang="en-GB" smtClean="0"/>
              <a:t>Saint Louis, Missouri</a:t>
            </a:r>
          </a:p>
          <a:p>
            <a:pPr eaLnBrk="1" fontAlgn="ctr" hangingPunct="1">
              <a:buFontTx/>
              <a:buNone/>
            </a:pPr>
            <a:r>
              <a:rPr lang="en-GB" smtClean="0"/>
              <a:t>Bank of America</a:t>
            </a:r>
          </a:p>
          <a:p>
            <a:pPr eaLnBrk="1" hangingPunct="1"/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Amit Dahiya (2008)</a:t>
            </a:r>
          </a:p>
        </p:txBody>
      </p:sp>
      <p:sp>
        <p:nvSpPr>
          <p:cNvPr id="37891" name="Content Placeholder 3"/>
          <p:cNvSpPr>
            <a:spLocks noGrp="1"/>
          </p:cNvSpPr>
          <p:nvPr>
            <p:ph sz="half" idx="2"/>
          </p:nvPr>
        </p:nvSpPr>
        <p:spPr>
          <a:xfrm>
            <a:off x="825500" y="1828801"/>
            <a:ext cx="4375150" cy="4525963"/>
          </a:xfrm>
        </p:spPr>
        <p:txBody>
          <a:bodyPr/>
          <a:lstStyle/>
          <a:p>
            <a:pPr eaLnBrk="1" hangingPunct="1"/>
            <a:r>
              <a:rPr lang="en-GB" b="1" smtClean="0"/>
              <a:t>Senior Engineer, </a:t>
            </a:r>
          </a:p>
          <a:p>
            <a:pPr eaLnBrk="1" hangingPunct="1"/>
            <a:r>
              <a:rPr lang="en-GB" b="1" smtClean="0"/>
              <a:t>MPPTCL, Jabalpur</a:t>
            </a:r>
          </a:p>
          <a:p>
            <a:pPr eaLnBrk="1" hangingPunct="1"/>
            <a:r>
              <a:rPr lang="en-GB" b="1" smtClean="0"/>
              <a:t>2010 – till present)</a:t>
            </a:r>
          </a:p>
        </p:txBody>
      </p:sp>
      <p:pic>
        <p:nvPicPr>
          <p:cNvPr id="37892" name="Content Placeholder 6" descr="1400324_615174085209557_1027646242_o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273800" y="1752600"/>
            <a:ext cx="275854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5397</TotalTime>
  <Words>3920</Words>
  <Application>Microsoft Office PowerPoint</Application>
  <PresentationFormat>A4 Paper (210x297 mm)</PresentationFormat>
  <Paragraphs>1230</Paragraphs>
  <Slides>111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3" baseType="lpstr">
      <vt:lpstr>Default Design</vt:lpstr>
      <vt:lpstr>Image</vt:lpstr>
      <vt:lpstr>Department of Electrical Engineering (Gyan Ganga Institute of Technology &amp; Sciences, Jabalpur)  (NBA Accredited Program) Approved by AICTE, New Delhi  Affiliated to RGPV, Bhopal    Welcomes  All Delegates of  Tata Consultancy Services (TCS)    </vt:lpstr>
      <vt:lpstr>Programme: UG in Electrical Engineering</vt:lpstr>
      <vt:lpstr> Vision</vt:lpstr>
      <vt:lpstr> Mission</vt:lpstr>
      <vt:lpstr>  Programme Educational Objectives</vt:lpstr>
      <vt:lpstr> Admission / Intake in the Programme</vt:lpstr>
      <vt:lpstr> Admission / Intake in the Programme</vt:lpstr>
      <vt:lpstr> Admission / Intake in the Programme</vt:lpstr>
      <vt:lpstr>Slide 9</vt:lpstr>
      <vt:lpstr>Slide 10</vt:lpstr>
      <vt:lpstr>ACADEMIC ACHIEVEMENTS  RESULTS -FINAL YEAR</vt:lpstr>
      <vt:lpstr> Chancellor’s Awards </vt:lpstr>
      <vt:lpstr>Slide 13</vt:lpstr>
      <vt:lpstr>Slide 14</vt:lpstr>
      <vt:lpstr>UNIVERSITY TOPPERS IN U.G</vt:lpstr>
      <vt:lpstr>Slide 16</vt:lpstr>
      <vt:lpstr>Slide 17</vt:lpstr>
      <vt:lpstr>Slide 18</vt:lpstr>
      <vt:lpstr>STUDENTS PLACEMENTS IN COMPANIES</vt:lpstr>
      <vt:lpstr>Slide 20</vt:lpstr>
      <vt:lpstr>Slide 21</vt:lpstr>
      <vt:lpstr>Slide 22</vt:lpstr>
      <vt:lpstr>Slide 23</vt:lpstr>
      <vt:lpstr>Slide 24</vt:lpstr>
      <vt:lpstr>ELECTRICAL INSTRUMENTATION LAB</vt:lpstr>
      <vt:lpstr>SOFTWARE LAB 1</vt:lpstr>
      <vt:lpstr>POWER ELECTRONICS LAB</vt:lpstr>
      <vt:lpstr>Slide 28</vt:lpstr>
      <vt:lpstr>Slide 29</vt:lpstr>
      <vt:lpstr>Slide 30</vt:lpstr>
      <vt:lpstr>SOLAR PANNEL INSTALLED </vt:lpstr>
      <vt:lpstr>SOLAR PANNEL INSTALLED </vt:lpstr>
      <vt:lpstr>SOLAR PANNEL INSTALLED </vt:lpstr>
      <vt:lpstr>              TESTING of  power TRANSFORMERS  as per bureau of  Indian standard  is-2026 </vt:lpstr>
      <vt:lpstr>Slide 35</vt:lpstr>
      <vt:lpstr> 28 KV SEPARATE VOLTAGE SOURCE WITH STANDARD TEST EQUIPMENTS </vt:lpstr>
      <vt:lpstr>VOLTMETER   TO   MEASURE   HIGH   VOLTAGE</vt:lpstr>
      <vt:lpstr>Slide 38</vt:lpstr>
      <vt:lpstr>Slide 39</vt:lpstr>
      <vt:lpstr>Slide 40</vt:lpstr>
      <vt:lpstr> . VOLTAGE BOOSTER FOR LOAD LOSSES TEST AND % IMPEDANCE MEASUREMENT</vt:lpstr>
      <vt:lpstr> HIGH VOLTAGE LABORATORY  ELECTRICAL ENGG. DEPARTMENT  GYAN GANGA INSTITITUTE OF TECHNOLOGY , JABALPUR  </vt:lpstr>
      <vt:lpstr>SOLAR PANNEL INSTALLED </vt:lpstr>
      <vt:lpstr>CONSULTANCY DETAILS</vt:lpstr>
      <vt:lpstr>CONSULTANCY DETAILS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BEST TEACHER AWARDS- 2016, 2017 </vt:lpstr>
      <vt:lpstr>Slide 65</vt:lpstr>
      <vt:lpstr>Slide 66</vt:lpstr>
      <vt:lpstr>Slide 67</vt:lpstr>
      <vt:lpstr>Co-CURRICULAR ACTIVITIES  ORGANISIED BY THE DEPARTMENT</vt:lpstr>
      <vt:lpstr>        REPUBLIC DAY CONTINGENT CAMP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              TESTING of  power TRANSFORMERS  as per bureau of  Indian standard  is-2026 </vt:lpstr>
      <vt:lpstr>Slide 85</vt:lpstr>
      <vt:lpstr> 28 KV SEPARATE VOLTAGE SOURCE WITH STANDARD TEST EQUIPMENTS </vt:lpstr>
      <vt:lpstr>VOLTMETER   TO   MEASURE   HIGH   VOLTAGE</vt:lpstr>
      <vt:lpstr>Slide 88</vt:lpstr>
      <vt:lpstr>Slide 89</vt:lpstr>
      <vt:lpstr>Slide 90</vt:lpstr>
      <vt:lpstr> . VOLTAGE BOOSTER FOR LOAD LOSSES TEST AND % IMPEDANCE MEASUREMENT</vt:lpstr>
      <vt:lpstr> HIGH VOLTAGE LABORATORY  ELECTRICAL ENGG. DEPARTMENT  GYAN GANGA INSTITITUTE OF TECHNOLOGY , JABALPUR  </vt:lpstr>
      <vt:lpstr>Slide 93</vt:lpstr>
      <vt:lpstr>Slide 94</vt:lpstr>
      <vt:lpstr>Alumni  of  Electrical Engg. Dept. GGITS</vt:lpstr>
      <vt:lpstr> Parul Sardana (Batch-2007)</vt:lpstr>
      <vt:lpstr>Sheetal Pandey (2007)</vt:lpstr>
      <vt:lpstr>Kanchan Bose (2008)</vt:lpstr>
      <vt:lpstr>Amit Dahiya (2008)</vt:lpstr>
      <vt:lpstr>Swantantra Kasera (2008)</vt:lpstr>
      <vt:lpstr>Hitesh Daryani (2009)</vt:lpstr>
      <vt:lpstr>Kriti Verma (2010)</vt:lpstr>
      <vt:lpstr>Aditya Banerjee (2011)</vt:lpstr>
      <vt:lpstr>Akshay Dubey (2011)</vt:lpstr>
      <vt:lpstr>Suvit Rathore (2011)</vt:lpstr>
      <vt:lpstr>Palak Prabhakar (2012)</vt:lpstr>
      <vt:lpstr>Raj Bhatia (2012)</vt:lpstr>
      <vt:lpstr>Akshay Chouksey (2013)</vt:lpstr>
      <vt:lpstr>Shalu Chanwani (2014)</vt:lpstr>
      <vt:lpstr>Siddharth Ahuja (2015)</vt:lpstr>
      <vt:lpstr>Slide 111</vt:lpstr>
    </vt:vector>
  </TitlesOfParts>
  <Company>GGITS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MANEESH</dc:creator>
  <cp:lastModifiedBy>mjprj</cp:lastModifiedBy>
  <cp:revision>869</cp:revision>
  <dcterms:created xsi:type="dcterms:W3CDTF">2009-02-24T11:48:59Z</dcterms:created>
  <dcterms:modified xsi:type="dcterms:W3CDTF">2017-10-03T11:07:46Z</dcterms:modified>
</cp:coreProperties>
</file>